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ppt/notesSlides/notesSlide53.xml" ContentType="application/vnd.openxmlformats-officedocument.presentationml.notesSlide+xml"/>
  <Override PartName="/ppt/notesSlides/notesSlide6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8"/>
  </p:notesMasterIdLst>
  <p:handoutMasterIdLst>
    <p:handoutMasterId r:id="rId69"/>
  </p:handoutMasterIdLst>
  <p:sldIdLst>
    <p:sldId id="256" r:id="rId2"/>
    <p:sldId id="272" r:id="rId3"/>
    <p:sldId id="276" r:id="rId4"/>
    <p:sldId id="275" r:id="rId5"/>
    <p:sldId id="274" r:id="rId6"/>
    <p:sldId id="273" r:id="rId7"/>
    <p:sldId id="285" r:id="rId8"/>
    <p:sldId id="312" r:id="rId9"/>
    <p:sldId id="314" r:id="rId10"/>
    <p:sldId id="333" r:id="rId11"/>
    <p:sldId id="313" r:id="rId12"/>
    <p:sldId id="315" r:id="rId13"/>
    <p:sldId id="317" r:id="rId14"/>
    <p:sldId id="318" r:id="rId15"/>
    <p:sldId id="319" r:id="rId16"/>
    <p:sldId id="320" r:id="rId17"/>
    <p:sldId id="321" r:id="rId18"/>
    <p:sldId id="322" r:id="rId19"/>
    <p:sldId id="323" r:id="rId20"/>
    <p:sldId id="324" r:id="rId21"/>
    <p:sldId id="325" r:id="rId22"/>
    <p:sldId id="326" r:id="rId23"/>
    <p:sldId id="327" r:id="rId24"/>
    <p:sldId id="328" r:id="rId25"/>
    <p:sldId id="329" r:id="rId26"/>
    <p:sldId id="330" r:id="rId27"/>
    <p:sldId id="311" r:id="rId28"/>
    <p:sldId id="284" r:id="rId29"/>
    <p:sldId id="282" r:id="rId30"/>
    <p:sldId id="287" r:id="rId31"/>
    <p:sldId id="288" r:id="rId32"/>
    <p:sldId id="281" r:id="rId33"/>
    <p:sldId id="334" r:id="rId34"/>
    <p:sldId id="335" r:id="rId35"/>
    <p:sldId id="294" r:id="rId36"/>
    <p:sldId id="331" r:id="rId37"/>
    <p:sldId id="290" r:id="rId38"/>
    <p:sldId id="332" r:id="rId39"/>
    <p:sldId id="289" r:id="rId40"/>
    <p:sldId id="292" r:id="rId41"/>
    <p:sldId id="293" r:id="rId42"/>
    <p:sldId id="257" r:id="rId43"/>
    <p:sldId id="300" r:id="rId44"/>
    <p:sldId id="299" r:id="rId45"/>
    <p:sldId id="309" r:id="rId46"/>
    <p:sldId id="336" r:id="rId47"/>
    <p:sldId id="297" r:id="rId48"/>
    <p:sldId id="298" r:id="rId49"/>
    <p:sldId id="296" r:id="rId50"/>
    <p:sldId id="305" r:id="rId51"/>
    <p:sldId id="304" r:id="rId52"/>
    <p:sldId id="303" r:id="rId53"/>
    <p:sldId id="306" r:id="rId54"/>
    <p:sldId id="302" r:id="rId55"/>
    <p:sldId id="308" r:id="rId56"/>
    <p:sldId id="301" r:id="rId57"/>
    <p:sldId id="307" r:id="rId58"/>
    <p:sldId id="258" r:id="rId59"/>
    <p:sldId id="261" r:id="rId60"/>
    <p:sldId id="264" r:id="rId61"/>
    <p:sldId id="265" r:id="rId62"/>
    <p:sldId id="266" r:id="rId63"/>
    <p:sldId id="267" r:id="rId64"/>
    <p:sldId id="268" r:id="rId65"/>
    <p:sldId id="269" r:id="rId66"/>
    <p:sldId id="271" r:id="rId67"/>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1" autoAdjust="0"/>
    <p:restoredTop sz="73765" autoAdjust="0"/>
  </p:normalViewPr>
  <p:slideViewPr>
    <p:cSldViewPr>
      <p:cViewPr varScale="1">
        <p:scale>
          <a:sx n="50" d="100"/>
          <a:sy n="50" d="100"/>
        </p:scale>
        <p:origin x="-1738" y="-6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143375" y="0"/>
            <a:ext cx="3170238" cy="479425"/>
          </a:xfrm>
          <a:prstGeom prst="rect">
            <a:avLst/>
          </a:prstGeom>
        </p:spPr>
        <p:txBody>
          <a:bodyPr vert="horz" lIns="91440" tIns="45720" rIns="91440" bIns="45720" rtlCol="0"/>
          <a:lstStyle>
            <a:lvl1pPr algn="r">
              <a:defRPr sz="1200"/>
            </a:lvl1pPr>
          </a:lstStyle>
          <a:p>
            <a:fld id="{B4B024E9-8F4B-4498-87F8-8B542A16C7D8}" type="datetimeFigureOut">
              <a:rPr lang="en-US" smtClean="0"/>
              <a:pPr/>
              <a:t>11/12/2014</a:t>
            </a:fld>
            <a:endParaRPr lang="en-US"/>
          </a:p>
        </p:txBody>
      </p:sp>
      <p:sp>
        <p:nvSpPr>
          <p:cNvPr id="4" name="Footer Placeholder 3"/>
          <p:cNvSpPr>
            <a:spLocks noGrp="1"/>
          </p:cNvSpPr>
          <p:nvPr>
            <p:ph type="ftr" sz="quarter" idx="2"/>
          </p:nvPr>
        </p:nvSpPr>
        <p:spPr>
          <a:xfrm>
            <a:off x="0" y="9120188"/>
            <a:ext cx="3170238" cy="4794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143375" y="9120188"/>
            <a:ext cx="3170238" cy="479425"/>
          </a:xfrm>
          <a:prstGeom prst="rect">
            <a:avLst/>
          </a:prstGeom>
        </p:spPr>
        <p:txBody>
          <a:bodyPr vert="horz" lIns="91440" tIns="45720" rIns="91440" bIns="45720" rtlCol="0" anchor="b"/>
          <a:lstStyle>
            <a:lvl1pPr algn="r">
              <a:defRPr sz="1200"/>
            </a:lvl1pPr>
          </a:lstStyle>
          <a:p>
            <a:fld id="{A7621283-FD1E-48CF-B0A7-07F05ECBFB2A}"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3990119F-5DEE-4DB5-BB99-1352917F9818}" type="datetimeFigureOut">
              <a:rPr lang="en-US" smtClean="0"/>
              <a:pPr/>
              <a:t>11/12/2014</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F6FA76E3-52DD-46FE-82EC-E82F0AD83248}"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can identify the challenge of building</a:t>
            </a:r>
            <a:r>
              <a:rPr lang="en-US" baseline="0" dirty="0" smtClean="0"/>
              <a:t> pervious concrete pavement that is more durable and will drain well.  Our design and construction methods can advance mixtures and finishing methods.  Our systems can be designed to be maintenance friendly by observing the specific unique functions of pervious concrete pavement in the practice of storm water management.</a:t>
            </a:r>
            <a:endParaRPr lang="en-US" dirty="0"/>
          </a:p>
        </p:txBody>
      </p:sp>
      <p:sp>
        <p:nvSpPr>
          <p:cNvPr id="4" name="Slide Number Placeholder 3"/>
          <p:cNvSpPr>
            <a:spLocks noGrp="1"/>
          </p:cNvSpPr>
          <p:nvPr>
            <p:ph type="sldNum" sz="quarter" idx="10"/>
          </p:nvPr>
        </p:nvSpPr>
        <p:spPr/>
        <p:txBody>
          <a:bodyPr/>
          <a:lstStyle/>
          <a:p>
            <a:fld id="{F6FA76E3-52DD-46FE-82EC-E82F0AD83248}"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We attracted the efforts and</a:t>
            </a:r>
            <a:r>
              <a:rPr lang="en-US" sz="1200" kern="1200" baseline="0" dirty="0" smtClean="0">
                <a:solidFill>
                  <a:schemeClr val="tx1"/>
                </a:solidFill>
                <a:latin typeface="+mn-lt"/>
                <a:ea typeface="+mn-ea"/>
                <a:cs typeface="+mn-cs"/>
              </a:rPr>
              <a:t> the best ideas for solutions</a:t>
            </a:r>
            <a:r>
              <a:rPr lang="en-US" sz="1200" kern="1200" dirty="0" smtClean="0">
                <a:solidFill>
                  <a:schemeClr val="tx1"/>
                </a:solidFill>
                <a:latin typeface="+mn-lt"/>
                <a:ea typeface="+mn-ea"/>
                <a:cs typeface="+mn-cs"/>
              </a:rPr>
              <a:t> with problematic mixtures in the most challenging conditions.  The relative</a:t>
            </a:r>
            <a:r>
              <a:rPr lang="en-US" sz="1200" kern="1200" baseline="0" dirty="0" smtClean="0">
                <a:solidFill>
                  <a:schemeClr val="tx1"/>
                </a:solidFill>
                <a:latin typeface="+mn-lt"/>
                <a:ea typeface="+mn-ea"/>
                <a:cs typeface="+mn-cs"/>
              </a:rPr>
              <a:t> humidity and ambient temperature in Vegas proved challenging as solutions are shared to the industry.  This discovery effort continues.</a:t>
            </a:r>
            <a:endParaRPr lang="en-US" dirty="0"/>
          </a:p>
        </p:txBody>
      </p:sp>
      <p:sp>
        <p:nvSpPr>
          <p:cNvPr id="4" name="Slide Number Placeholder 3"/>
          <p:cNvSpPr>
            <a:spLocks noGrp="1"/>
          </p:cNvSpPr>
          <p:nvPr>
            <p:ph type="sldNum" sz="quarter" idx="10"/>
          </p:nvPr>
        </p:nvSpPr>
        <p:spPr/>
        <p:txBody>
          <a:bodyPr/>
          <a:lstStyle/>
          <a:p>
            <a:fld id="{F6FA76E3-52DD-46FE-82EC-E82F0AD83248}"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The modern pervious concrete mixtures have a </a:t>
            </a:r>
            <a:r>
              <a:rPr lang="en-US" sz="1200" kern="1200" dirty="0" smtClean="0">
                <a:solidFill>
                  <a:schemeClr val="tx1"/>
                </a:solidFill>
                <a:latin typeface="+mn-lt"/>
                <a:ea typeface="+mn-ea"/>
                <a:cs typeface="+mn-cs"/>
              </a:rPr>
              <a:t>well formed </a:t>
            </a:r>
            <a:r>
              <a:rPr lang="en-US" sz="1200" kern="1200" dirty="0" smtClean="0">
                <a:solidFill>
                  <a:schemeClr val="tx1"/>
                </a:solidFill>
                <a:latin typeface="+mn-lt"/>
                <a:ea typeface="+mn-ea"/>
                <a:cs typeface="+mn-cs"/>
              </a:rPr>
              <a:t>paste</a:t>
            </a:r>
            <a:r>
              <a:rPr lang="en-US" sz="1200" kern="1200" baseline="0" dirty="0" smtClean="0">
                <a:solidFill>
                  <a:schemeClr val="tx1"/>
                </a:solidFill>
                <a:latin typeface="+mn-lt"/>
                <a:ea typeface="+mn-ea"/>
                <a:cs typeface="+mn-cs"/>
              </a:rPr>
              <a:t> which will absorb less storm water during service.  The paste coating has a uniform shape which also helps to protect the aggregate from deicing salts that could be absorbed.  Higher density in the paste will allow brine to pass through the interconnected voids with continued flow of storm water.</a:t>
            </a:r>
            <a:r>
              <a:rPr lang="en-US" sz="1200" kern="1200" dirty="0" smtClean="0">
                <a:solidFill>
                  <a:schemeClr val="tx1"/>
                </a:solidFill>
                <a:latin typeface="+mn-lt"/>
                <a:ea typeface="+mn-ea"/>
                <a:cs typeface="+mn-cs"/>
              </a:rPr>
              <a:t>  </a:t>
            </a:r>
            <a:r>
              <a:rPr lang="en-US" sz="1200" kern="1200" dirty="0" smtClean="0">
                <a:solidFill>
                  <a:schemeClr val="tx1"/>
                </a:solidFill>
                <a:latin typeface="+mn-lt"/>
                <a:ea typeface="+mn-ea"/>
                <a:cs typeface="+mn-cs"/>
              </a:rPr>
              <a:t>Our work with silica fume in pervious mixtures proved to be another effective measure against the absorption of brine.  </a:t>
            </a:r>
            <a:r>
              <a:rPr lang="en-US" sz="1200" kern="1200" dirty="0" smtClean="0">
                <a:solidFill>
                  <a:schemeClr val="tx1"/>
                </a:solidFill>
                <a:latin typeface="+mn-lt"/>
                <a:ea typeface="+mn-ea"/>
                <a:cs typeface="+mn-cs"/>
              </a:rPr>
              <a:t>The properties of modern pervious came to be tested when high performance deicing</a:t>
            </a:r>
            <a:r>
              <a:rPr lang="en-US" sz="1200" kern="1200" baseline="0" dirty="0" smtClean="0">
                <a:solidFill>
                  <a:schemeClr val="tx1"/>
                </a:solidFill>
                <a:latin typeface="+mn-lt"/>
                <a:ea typeface="+mn-ea"/>
                <a:cs typeface="+mn-cs"/>
              </a:rPr>
              <a:t> salts were used in excess.  </a:t>
            </a:r>
            <a:endParaRPr lang="en-US" dirty="0"/>
          </a:p>
        </p:txBody>
      </p:sp>
      <p:sp>
        <p:nvSpPr>
          <p:cNvPr id="4" name="Slide Number Placeholder 3"/>
          <p:cNvSpPr>
            <a:spLocks noGrp="1"/>
          </p:cNvSpPr>
          <p:nvPr>
            <p:ph type="sldNum" sz="quarter" idx="10"/>
          </p:nvPr>
        </p:nvSpPr>
        <p:spPr/>
        <p:txBody>
          <a:bodyPr/>
          <a:lstStyle/>
          <a:p>
            <a:fld id="{F6FA76E3-52DD-46FE-82EC-E82F0AD83248}"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However, the winter of 2013-14 showed a devastating scenario with wet storms and cold temperature in a prolonged winter across Illinois, Ohio, Pennsylvania, and Maryland.  As we witnessed these conditions, we also saw certain patterns in the marketing and distribution of deicing products.  Some cases were found to have completely disintegrated the entire slab section where high performance salts were used. </a:t>
            </a:r>
            <a:endParaRPr lang="en-US" dirty="0"/>
          </a:p>
        </p:txBody>
      </p:sp>
      <p:sp>
        <p:nvSpPr>
          <p:cNvPr id="4" name="Slide Number Placeholder 3"/>
          <p:cNvSpPr>
            <a:spLocks noGrp="1"/>
          </p:cNvSpPr>
          <p:nvPr>
            <p:ph type="sldNum" sz="quarter" idx="10"/>
          </p:nvPr>
        </p:nvSpPr>
        <p:spPr/>
        <p:txBody>
          <a:bodyPr/>
          <a:lstStyle/>
          <a:p>
            <a:fld id="{F6FA76E3-52DD-46FE-82EC-E82F0AD83248}"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Conventional pavement will flush salts from the surface as continued precipitation dilutes them and carries this into the urban watershed, along with the rest of the urban drool.  If salt damage occurs on conventional concrete pavement, it usually strips the surface with light </a:t>
            </a:r>
            <a:r>
              <a:rPr lang="en-US" sz="1200" kern="1200" dirty="0" err="1" smtClean="0">
                <a:solidFill>
                  <a:schemeClr val="tx1"/>
                </a:solidFill>
                <a:latin typeface="+mn-lt"/>
                <a:ea typeface="+mn-ea"/>
                <a:cs typeface="+mn-cs"/>
              </a:rPr>
              <a:t>spalling</a:t>
            </a:r>
            <a:r>
              <a:rPr lang="en-US" sz="1200" kern="1200" dirty="0" smtClean="0">
                <a:solidFill>
                  <a:schemeClr val="tx1"/>
                </a:solidFill>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F6FA76E3-52DD-46FE-82EC-E82F0AD83248}"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A very different process is underway in pervious system.  The salts enter the slab section and the detention basins under the pavement.  Evaporation occurs and causes the salt crystals to reform inside the pervious voids.  The matrix of the pervious slab is filled with voids, each with a certain surface area.  When this surface is attacked, it happens throughout the entire void structure.  This alarming aspect of vulnerability in pervious concrete should be clearly understood by those who promote this pavement and those who own it.  That's aside of the challenges to those who build it.</a:t>
            </a:r>
          </a:p>
          <a:p>
            <a:endParaRPr lang="en-US" dirty="0"/>
          </a:p>
        </p:txBody>
      </p:sp>
      <p:sp>
        <p:nvSpPr>
          <p:cNvPr id="4" name="Slide Number Placeholder 3"/>
          <p:cNvSpPr>
            <a:spLocks noGrp="1"/>
          </p:cNvSpPr>
          <p:nvPr>
            <p:ph type="sldNum" sz="quarter" idx="10"/>
          </p:nvPr>
        </p:nvSpPr>
        <p:spPr/>
        <p:txBody>
          <a:bodyPr/>
          <a:lstStyle/>
          <a:p>
            <a:fld id="{F6FA76E3-52DD-46FE-82EC-E82F0AD83248}"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Those who design these mixtures must understand this vulnerability and where it applies.  We should ultimately consider the function of the pavement in service and the likelihood of it being salted.  It's not about freezing the pavement so much as the salting.  Don't worry about the baseball facility or the boat house.  Don't worry about the Chinese Christian Church, because they believe it's some kind of goof to salt the earth for any reason.  I concur.</a:t>
            </a:r>
          </a:p>
          <a:p>
            <a:endParaRPr lang="en-US" dirty="0"/>
          </a:p>
        </p:txBody>
      </p:sp>
      <p:sp>
        <p:nvSpPr>
          <p:cNvPr id="4" name="Slide Number Placeholder 3"/>
          <p:cNvSpPr>
            <a:spLocks noGrp="1"/>
          </p:cNvSpPr>
          <p:nvPr>
            <p:ph type="sldNum" sz="quarter" idx="10"/>
          </p:nvPr>
        </p:nvSpPr>
        <p:spPr/>
        <p:txBody>
          <a:bodyPr/>
          <a:lstStyle/>
          <a:p>
            <a:fld id="{F6FA76E3-52DD-46FE-82EC-E82F0AD83248}"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We are a little nervous about what migrates into our parking area from the highway being tracked in by vehicles.  We can build this pavement to resist this degree of contamination.  However, we don't stand a chance against the snow removal contractor who scoops out high performance salts to make his task easier.  We don't stand a chance when an owner thinks this makes him legally defendable.  The handicap parking, the visitor's parking, and the unloading zone are the first to be blown to pieces.  The VA hospital in Pittsburg has a pedestrian plaza that was destroyed in one season.</a:t>
            </a:r>
          </a:p>
          <a:p>
            <a:endParaRPr lang="en-US" dirty="0"/>
          </a:p>
        </p:txBody>
      </p:sp>
      <p:sp>
        <p:nvSpPr>
          <p:cNvPr id="4" name="Slide Number Placeholder 3"/>
          <p:cNvSpPr>
            <a:spLocks noGrp="1"/>
          </p:cNvSpPr>
          <p:nvPr>
            <p:ph type="sldNum" sz="quarter" idx="10"/>
          </p:nvPr>
        </p:nvSpPr>
        <p:spPr/>
        <p:txBody>
          <a:bodyPr/>
          <a:lstStyle/>
          <a:p>
            <a:fld id="{F6FA76E3-52DD-46FE-82EC-E82F0AD83248}"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I don't want to hurt anyone's feelings but pervious is not paradise, although it can be.  For many, pervious is a nightmare because of the unique and unusual ways that failure occurs.  </a:t>
            </a:r>
          </a:p>
          <a:p>
            <a:endParaRPr lang="en-US" dirty="0"/>
          </a:p>
        </p:txBody>
      </p:sp>
      <p:sp>
        <p:nvSpPr>
          <p:cNvPr id="4" name="Slide Number Placeholder 3"/>
          <p:cNvSpPr>
            <a:spLocks noGrp="1"/>
          </p:cNvSpPr>
          <p:nvPr>
            <p:ph type="sldNum" sz="quarter" idx="10"/>
          </p:nvPr>
        </p:nvSpPr>
        <p:spPr/>
        <p:txBody>
          <a:bodyPr/>
          <a:lstStyle/>
          <a:p>
            <a:fld id="{F6FA76E3-52DD-46FE-82EC-E82F0AD83248}"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We consider the base line for a pervious mixture to be available at almost any ready mix producer from components that are "off the shelf" among his routine operation and we call it "Generic Pervious".  With all of the components dialed in at 20% voids, it contains nothing more than a little sedative to keep it from going off before we're finished.  Generic Pervious is our strongest contender in cost effective answers for both storm water and pavement.  In teaching both contractors and producers, Generic Pervious must be clearly understood before trying any "value added" components for enhanced features.  As we consider the benefit of value added components, we base our evaluation of potential resistance to freezing brine.</a:t>
            </a:r>
          </a:p>
          <a:p>
            <a:endParaRPr lang="en-US" dirty="0"/>
          </a:p>
        </p:txBody>
      </p:sp>
      <p:sp>
        <p:nvSpPr>
          <p:cNvPr id="4" name="Slide Number Placeholder 3"/>
          <p:cNvSpPr>
            <a:spLocks noGrp="1"/>
          </p:cNvSpPr>
          <p:nvPr>
            <p:ph type="sldNum" sz="quarter" idx="10"/>
          </p:nvPr>
        </p:nvSpPr>
        <p:spPr/>
        <p:txBody>
          <a:bodyPr/>
          <a:lstStyle/>
          <a:p>
            <a:fld id="{F6FA76E3-52DD-46FE-82EC-E82F0AD83248}"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We have found the most success in this by first, establishing the paste coating of proper consistency by properly targeting paste volume and moisture.  The wet metallic sheen is reference to surface tension on the paste. </a:t>
            </a:r>
            <a:endParaRPr lang="en-US" dirty="0"/>
          </a:p>
        </p:txBody>
      </p:sp>
      <p:sp>
        <p:nvSpPr>
          <p:cNvPr id="4" name="Slide Number Placeholder 3"/>
          <p:cNvSpPr>
            <a:spLocks noGrp="1"/>
          </p:cNvSpPr>
          <p:nvPr>
            <p:ph type="sldNum" sz="quarter" idx="10"/>
          </p:nvPr>
        </p:nvSpPr>
        <p:spPr/>
        <p:txBody>
          <a:bodyPr/>
          <a:lstStyle/>
          <a:p>
            <a:fld id="{F6FA76E3-52DD-46FE-82EC-E82F0AD83248}"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Greetings, I'm David Mitchell from Bunyan Industries, a company that manufactures equipment for concrete flatwork.  Much of our work is an effort to help contractors build some of the most challenging flatwork like steep slopes and the irregular pieces of highway pavement.</a:t>
            </a:r>
          </a:p>
          <a:p>
            <a:endParaRPr lang="en-US" dirty="0"/>
          </a:p>
        </p:txBody>
      </p:sp>
      <p:sp>
        <p:nvSpPr>
          <p:cNvPr id="4" name="Slide Number Placeholder 3"/>
          <p:cNvSpPr>
            <a:spLocks noGrp="1"/>
          </p:cNvSpPr>
          <p:nvPr>
            <p:ph type="sldNum" sz="quarter" idx="10"/>
          </p:nvPr>
        </p:nvSpPr>
        <p:spPr/>
        <p:txBody>
          <a:bodyPr/>
          <a:lstStyle/>
          <a:p>
            <a:fld id="{F6FA76E3-52DD-46FE-82EC-E82F0AD83248}"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Most of our group agree that entrained air does not serve the intended purpose in a pervious mixture because of the presence of the void structure.  Entrained air is generated and maintained by certain sizes of aggregate that are not usually present in a pervious mixture.  More importantly, the entrained paste is more absorbent and goes against our ambitions to use particle packing within the paste component.  The Generic Pervious mixture is affordable, somewhere near the same as a conventional mixture from the same source.  </a:t>
            </a:r>
          </a:p>
          <a:p>
            <a:endParaRPr lang="en-US" dirty="0"/>
          </a:p>
        </p:txBody>
      </p:sp>
      <p:sp>
        <p:nvSpPr>
          <p:cNvPr id="4" name="Slide Number Placeholder 3"/>
          <p:cNvSpPr>
            <a:spLocks noGrp="1"/>
          </p:cNvSpPr>
          <p:nvPr>
            <p:ph type="sldNum" sz="quarter" idx="10"/>
          </p:nvPr>
        </p:nvSpPr>
        <p:spPr/>
        <p:txBody>
          <a:bodyPr/>
          <a:lstStyle/>
          <a:p>
            <a:fld id="{F6FA76E3-52DD-46FE-82EC-E82F0AD83248}"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If we are able to increase the price of our "value added" mixture by roughly 50%, I believe that the greatest benefit would be had from three components.</a:t>
            </a:r>
          </a:p>
          <a:p>
            <a:r>
              <a:rPr lang="en-US" sz="1200" kern="1200" dirty="0" smtClean="0">
                <a:solidFill>
                  <a:schemeClr val="tx1"/>
                </a:solidFill>
                <a:latin typeface="+mn-lt"/>
                <a:ea typeface="+mn-ea"/>
                <a:cs typeface="+mn-cs"/>
              </a:rPr>
              <a:t>	Mix Water Conditioner makes the water do a better job connecting with the cement.</a:t>
            </a:r>
          </a:p>
          <a:p>
            <a:r>
              <a:rPr lang="en-US" sz="1200" kern="1200" dirty="0" smtClean="0">
                <a:solidFill>
                  <a:schemeClr val="tx1"/>
                </a:solidFill>
                <a:latin typeface="+mn-lt"/>
                <a:ea typeface="+mn-ea"/>
                <a:cs typeface="+mn-cs"/>
              </a:rPr>
              <a:t>	Silica Fume included as 5% of total powder.</a:t>
            </a:r>
          </a:p>
          <a:p>
            <a:r>
              <a:rPr lang="en-US" sz="1200" kern="1200" dirty="0" smtClean="0">
                <a:solidFill>
                  <a:schemeClr val="tx1"/>
                </a:solidFill>
                <a:latin typeface="+mn-lt"/>
                <a:ea typeface="+mn-ea"/>
                <a:cs typeface="+mn-cs"/>
              </a:rPr>
              <a:t>	Structural Fibers at 5 pounds per cu. yd.</a:t>
            </a:r>
          </a:p>
          <a:p>
            <a:r>
              <a:rPr lang="en-US" sz="1200" kern="1200" dirty="0" smtClean="0">
                <a:solidFill>
                  <a:schemeClr val="tx1"/>
                </a:solidFill>
                <a:latin typeface="+mn-lt"/>
                <a:ea typeface="+mn-ea"/>
                <a:cs typeface="+mn-cs"/>
              </a:rPr>
              <a:t>Seventeen other products could be considered as enhancement of the pervious mixture but not all of them should be included if deicing salt is on the menu.  Many great products are available to inhibit evaporation, hold moisture, </a:t>
            </a:r>
            <a:r>
              <a:rPr lang="en-US" sz="1200" kern="1200" dirty="0" err="1" smtClean="0">
                <a:solidFill>
                  <a:schemeClr val="tx1"/>
                </a:solidFill>
                <a:latin typeface="+mn-lt"/>
                <a:ea typeface="+mn-ea"/>
                <a:cs typeface="+mn-cs"/>
              </a:rPr>
              <a:t>densify</a:t>
            </a:r>
            <a:r>
              <a:rPr lang="en-US" sz="1200" kern="1200" dirty="0" smtClean="0">
                <a:solidFill>
                  <a:schemeClr val="tx1"/>
                </a:solidFill>
                <a:latin typeface="+mn-lt"/>
                <a:ea typeface="+mn-ea"/>
                <a:cs typeface="+mn-cs"/>
              </a:rPr>
              <a:t> the paste, and extend the placement window.  These clearly make the pavement more valuable and we continue to describe the features of each, in plain language.</a:t>
            </a:r>
          </a:p>
          <a:p>
            <a:endParaRPr lang="en-US" dirty="0"/>
          </a:p>
        </p:txBody>
      </p:sp>
      <p:sp>
        <p:nvSpPr>
          <p:cNvPr id="4" name="Slide Number Placeholder 3"/>
          <p:cNvSpPr>
            <a:spLocks noGrp="1"/>
          </p:cNvSpPr>
          <p:nvPr>
            <p:ph type="sldNum" sz="quarter" idx="10"/>
          </p:nvPr>
        </p:nvSpPr>
        <p:spPr/>
        <p:txBody>
          <a:bodyPr/>
          <a:lstStyle/>
          <a:p>
            <a:fld id="{F6FA76E3-52DD-46FE-82EC-E82F0AD83248}"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A very bold innovator in our group is </a:t>
            </a:r>
            <a:r>
              <a:rPr lang="en-US" sz="1200" kern="1200" dirty="0" err="1" smtClean="0">
                <a:solidFill>
                  <a:schemeClr val="tx1"/>
                </a:solidFill>
                <a:latin typeface="+mn-lt"/>
                <a:ea typeface="+mn-ea"/>
                <a:cs typeface="+mn-cs"/>
              </a:rPr>
              <a:t>Lizhong</a:t>
            </a:r>
            <a:r>
              <a:rPr lang="en-US" sz="1200" kern="1200" dirty="0" smtClean="0">
                <a:solidFill>
                  <a:schemeClr val="tx1"/>
                </a:solidFill>
                <a:latin typeface="+mn-lt"/>
                <a:ea typeface="+mn-ea"/>
                <a:cs typeface="+mn-cs"/>
              </a:rPr>
              <a:t> Wang, who made great progress with multi-layered, fresh on fresh, concurrent placement method of both structural and decorative pervious concrete mixtures.  During the sessions of our think tank in 2011, Mr. Wang introduced the motorized pan float in replacement of the cross roller.  Along with special rules for panning a pervious slab, the mixture must be light and moist to respond properly to the motorized pan float.</a:t>
            </a:r>
          </a:p>
          <a:p>
            <a:endParaRPr lang="en-US" dirty="0"/>
          </a:p>
        </p:txBody>
      </p:sp>
      <p:sp>
        <p:nvSpPr>
          <p:cNvPr id="4" name="Slide Number Placeholder 3"/>
          <p:cNvSpPr>
            <a:spLocks noGrp="1"/>
          </p:cNvSpPr>
          <p:nvPr>
            <p:ph type="sldNum" sz="quarter" idx="10"/>
          </p:nvPr>
        </p:nvSpPr>
        <p:spPr/>
        <p:txBody>
          <a:bodyPr/>
          <a:lstStyle/>
          <a:p>
            <a:fld id="{F6FA76E3-52DD-46FE-82EC-E82F0AD83248}"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Pavement section from the 2011 Bunyan Pervious Roast</a:t>
            </a:r>
          </a:p>
          <a:p>
            <a:endParaRPr lang="en-US" dirty="0"/>
          </a:p>
        </p:txBody>
      </p:sp>
      <p:sp>
        <p:nvSpPr>
          <p:cNvPr id="4" name="Slide Number Placeholder 3"/>
          <p:cNvSpPr>
            <a:spLocks noGrp="1"/>
          </p:cNvSpPr>
          <p:nvPr>
            <p:ph type="sldNum" sz="quarter" idx="10"/>
          </p:nvPr>
        </p:nvSpPr>
        <p:spPr/>
        <p:txBody>
          <a:bodyPr/>
          <a:lstStyle/>
          <a:p>
            <a:fld id="{F6FA76E3-52DD-46FE-82EC-E82F0AD83248}"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During World of Concrete 2012 we introduced our own version of a low-impact motorized pan, when the pervious industry took a giant step forward.  Soon, many industry professionals were reporting increased durability, flatness and uniformity from the use of a motorized pan in various configurations. </a:t>
            </a:r>
          </a:p>
          <a:p>
            <a:endParaRPr lang="en-US" dirty="0"/>
          </a:p>
        </p:txBody>
      </p:sp>
      <p:sp>
        <p:nvSpPr>
          <p:cNvPr id="4" name="Slide Number Placeholder 3"/>
          <p:cNvSpPr>
            <a:spLocks noGrp="1"/>
          </p:cNvSpPr>
          <p:nvPr>
            <p:ph type="sldNum" sz="quarter" idx="10"/>
          </p:nvPr>
        </p:nvSpPr>
        <p:spPr/>
        <p:txBody>
          <a:bodyPr/>
          <a:lstStyle/>
          <a:p>
            <a:fld id="{F6FA76E3-52DD-46FE-82EC-E82F0AD83248}"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Most of the pervious mixtures being used will tolerate a conventional trowel machine, fitted with a pan, with great results.</a:t>
            </a:r>
          </a:p>
          <a:p>
            <a:endParaRPr lang="en-US" dirty="0"/>
          </a:p>
        </p:txBody>
      </p:sp>
      <p:sp>
        <p:nvSpPr>
          <p:cNvPr id="4" name="Slide Number Placeholder 3"/>
          <p:cNvSpPr>
            <a:spLocks noGrp="1"/>
          </p:cNvSpPr>
          <p:nvPr>
            <p:ph type="sldNum" sz="quarter" idx="10"/>
          </p:nvPr>
        </p:nvSpPr>
        <p:spPr/>
        <p:txBody>
          <a:bodyPr/>
          <a:lstStyle/>
          <a:p>
            <a:fld id="{F6FA76E3-52DD-46FE-82EC-E82F0AD83248}"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Along with fresh-on-fresh overlays, pervious concrete pavement may be milled and overlaid with a wear course that is permeable and well bonded.  This milled overlay process is widely accepted as routine service for asphalt pavement.  Pervious concrete pavement is resurfaced in a similar way while still remaining permeable.</a:t>
            </a:r>
          </a:p>
          <a:p>
            <a:endParaRPr lang="en-US" dirty="0"/>
          </a:p>
        </p:txBody>
      </p:sp>
      <p:sp>
        <p:nvSpPr>
          <p:cNvPr id="4" name="Slide Number Placeholder 3"/>
          <p:cNvSpPr>
            <a:spLocks noGrp="1"/>
          </p:cNvSpPr>
          <p:nvPr>
            <p:ph type="sldNum" sz="quarter" idx="10"/>
          </p:nvPr>
        </p:nvSpPr>
        <p:spPr/>
        <p:txBody>
          <a:bodyPr/>
          <a:lstStyle/>
          <a:p>
            <a:fld id="{F6FA76E3-52DD-46FE-82EC-E82F0AD83248}"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All of these innovations in pervious method brought about even more importance to designing the pervious mixture within the limits of the aggregate properties, mostly its void content.  The ASTM C-29 is the first place to look in determining aggregate solids and the subsequent calculation of aggregate voids.  The formal procedure for C-29 requires the aggregate specimen to be oven-dry.  We find it useful to our pervious objective to run this process with aggregate moisture at SSD condition and apply the known specific gravity of SSD condition.  The pervious batching operation will use aggregate that is prepared at SSD, with the unit weight of that material being continually reevaluated as aggregate stock is replenished.</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F6FA76E3-52DD-46FE-82EC-E82F0AD83248}"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 We also find it useful to add another step to this process that we call "wet voids".  With the specimen and the measure still on the scale, carefully top off the measure with water.  The weight of the added water is a more accurate indication of the limits in a given aggregate for the purposes of a pervious concrete mixture proportioning.</a:t>
            </a:r>
            <a:endParaRPr lang="en-US" dirty="0"/>
          </a:p>
        </p:txBody>
      </p:sp>
      <p:sp>
        <p:nvSpPr>
          <p:cNvPr id="4" name="Slide Number Placeholder 3"/>
          <p:cNvSpPr>
            <a:spLocks noGrp="1"/>
          </p:cNvSpPr>
          <p:nvPr>
            <p:ph type="sldNum" sz="quarter" idx="10"/>
          </p:nvPr>
        </p:nvSpPr>
        <p:spPr/>
        <p:txBody>
          <a:bodyPr/>
          <a:lstStyle/>
          <a:p>
            <a:fld id="{F6FA76E3-52DD-46FE-82EC-E82F0AD83248}"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During World of Concrete 2014, we demonstrated the advanced finishing technique of the motorized pan float, compared to conventional cross rolling.  We found that especially troublesome aggregate required the mixture to be reduced to 410 pounds of </a:t>
            </a:r>
            <a:r>
              <a:rPr lang="en-US" sz="1200" kern="1200" dirty="0" err="1" smtClean="0">
                <a:solidFill>
                  <a:schemeClr val="tx1"/>
                </a:solidFill>
                <a:latin typeface="+mn-lt"/>
                <a:ea typeface="+mn-ea"/>
                <a:cs typeface="+mn-cs"/>
              </a:rPr>
              <a:t>cementitious</a:t>
            </a:r>
            <a:r>
              <a:rPr lang="en-US" sz="1200" kern="1200" dirty="0" smtClean="0">
                <a:solidFill>
                  <a:schemeClr val="tx1"/>
                </a:solidFill>
                <a:latin typeface="+mn-lt"/>
                <a:ea typeface="+mn-ea"/>
                <a:cs typeface="+mn-cs"/>
              </a:rPr>
              <a:t> powder in order to maintain infiltration at 300 inches per hour.  This troublesome aggregate is not much different than most of the 89 stone and pea gravel that exists in most aggregate bins across the United States.  Modern pervious concrete is easily produced from almost any batch plant in this country if the critical limitations are known and observed.  </a:t>
            </a:r>
          </a:p>
          <a:p>
            <a:endParaRPr lang="en-US" dirty="0"/>
          </a:p>
        </p:txBody>
      </p:sp>
      <p:sp>
        <p:nvSpPr>
          <p:cNvPr id="4" name="Slide Number Placeholder 3"/>
          <p:cNvSpPr>
            <a:spLocks noGrp="1"/>
          </p:cNvSpPr>
          <p:nvPr>
            <p:ph type="sldNum" sz="quarter" idx="10"/>
          </p:nvPr>
        </p:nvSpPr>
        <p:spPr/>
        <p:txBody>
          <a:bodyPr/>
          <a:lstStyle/>
          <a:p>
            <a:fld id="{F6FA76E3-52DD-46FE-82EC-E82F0AD83248}"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I first noticed pervious in a magazine story about the mixture being used for insulation properties, where it was cast in wall forms.  I first held it in my hands when a man brought a small puck to our exhibit at World of Concrete in 1988.  It struck me as some sort of structural malfunction as flatwork goes but the guy described it as the pavement of the future.</a:t>
            </a:r>
          </a:p>
          <a:p>
            <a:endParaRPr lang="en-US" dirty="0"/>
          </a:p>
        </p:txBody>
      </p:sp>
      <p:sp>
        <p:nvSpPr>
          <p:cNvPr id="4" name="Slide Number Placeholder 3"/>
          <p:cNvSpPr>
            <a:spLocks noGrp="1"/>
          </p:cNvSpPr>
          <p:nvPr>
            <p:ph type="sldNum" sz="quarter" idx="10"/>
          </p:nvPr>
        </p:nvSpPr>
        <p:spPr/>
        <p:txBody>
          <a:bodyPr/>
          <a:lstStyle/>
          <a:p>
            <a:fld id="{F6FA76E3-52DD-46FE-82EC-E82F0AD83248}"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There is no shortage of people who sell a special product and claim that their special product is essential for your pervious success.  I try to offer an unbiased evaluation and description of the products that would add value to your pervious mixture.  If this helps, you may want to join our think tank at the annual Bunyan Pervious Roast.  Ultimately, you should make your own assessment, based on your own experience with available materials in your own Generic Pervious mixture.</a:t>
            </a:r>
          </a:p>
          <a:p>
            <a:endParaRPr lang="en-US" dirty="0"/>
          </a:p>
        </p:txBody>
      </p:sp>
      <p:sp>
        <p:nvSpPr>
          <p:cNvPr id="4" name="Slide Number Placeholder 3"/>
          <p:cNvSpPr>
            <a:spLocks noGrp="1"/>
          </p:cNvSpPr>
          <p:nvPr>
            <p:ph type="sldNum" sz="quarter" idx="10"/>
          </p:nvPr>
        </p:nvSpPr>
        <p:spPr/>
        <p:txBody>
          <a:bodyPr/>
          <a:lstStyle/>
          <a:p>
            <a:fld id="{F6FA76E3-52DD-46FE-82EC-E82F0AD83248}"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Consider carefully the resources available through your local ready mix producer.  Their service and their materials will determine most of the unique properties of your pavement.  It has become popular to use specialty aggregates if the bin space and special handling will allow.  If aggregate products are available with special color, with perfect size and perfect gradation, your pavement products may be dialed in to match any budget.  The most interesting pervious pavement products available today are the ones that will resist deicing salts. </a:t>
            </a:r>
            <a:endParaRPr lang="en-US" dirty="0"/>
          </a:p>
        </p:txBody>
      </p:sp>
      <p:sp>
        <p:nvSpPr>
          <p:cNvPr id="4" name="Slide Number Placeholder 3"/>
          <p:cNvSpPr>
            <a:spLocks noGrp="1"/>
          </p:cNvSpPr>
          <p:nvPr>
            <p:ph type="sldNum" sz="quarter" idx="10"/>
          </p:nvPr>
        </p:nvSpPr>
        <p:spPr/>
        <p:txBody>
          <a:bodyPr/>
          <a:lstStyle/>
          <a:p>
            <a:fld id="{F6FA76E3-52DD-46FE-82EC-E82F0AD83248}"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  The prettiest ones are being made with smaller aggregate for smoother texture. </a:t>
            </a:r>
            <a:endParaRPr lang="en-US" dirty="0"/>
          </a:p>
        </p:txBody>
      </p:sp>
      <p:sp>
        <p:nvSpPr>
          <p:cNvPr id="4" name="Slide Number Placeholder 3"/>
          <p:cNvSpPr>
            <a:spLocks noGrp="1"/>
          </p:cNvSpPr>
          <p:nvPr>
            <p:ph type="sldNum" sz="quarter" idx="10"/>
          </p:nvPr>
        </p:nvSpPr>
        <p:spPr/>
        <p:txBody>
          <a:bodyPr/>
          <a:lstStyle/>
          <a:p>
            <a:fld id="{F6FA76E3-52DD-46FE-82EC-E82F0AD83248}"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  </a:t>
            </a:r>
            <a:r>
              <a:rPr lang="en-US" sz="1200" kern="1200" dirty="0" smtClean="0">
                <a:solidFill>
                  <a:schemeClr val="tx1"/>
                </a:solidFill>
                <a:latin typeface="+mn-lt"/>
                <a:ea typeface="+mn-ea"/>
                <a:cs typeface="+mn-cs"/>
              </a:rPr>
              <a:t>Cut surfaces can produce</a:t>
            </a:r>
            <a:r>
              <a:rPr lang="en-US" sz="1200" kern="1200" baseline="0" dirty="0" smtClean="0">
                <a:solidFill>
                  <a:schemeClr val="tx1"/>
                </a:solidFill>
                <a:latin typeface="+mn-lt"/>
                <a:ea typeface="+mn-ea"/>
                <a:cs typeface="+mn-cs"/>
              </a:rPr>
              <a:t> a spectacular contrast.</a:t>
            </a:r>
            <a:endParaRPr lang="en-US" dirty="0"/>
          </a:p>
        </p:txBody>
      </p:sp>
      <p:sp>
        <p:nvSpPr>
          <p:cNvPr id="4" name="Slide Number Placeholder 3"/>
          <p:cNvSpPr>
            <a:spLocks noGrp="1"/>
          </p:cNvSpPr>
          <p:nvPr>
            <p:ph type="sldNum" sz="quarter" idx="10"/>
          </p:nvPr>
        </p:nvSpPr>
        <p:spPr/>
        <p:txBody>
          <a:bodyPr/>
          <a:lstStyle/>
          <a:p>
            <a:fld id="{F6FA76E3-52DD-46FE-82EC-E82F0AD83248}"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Glass and rubber may be used with a poly</a:t>
            </a:r>
            <a:r>
              <a:rPr lang="en-US" sz="1200" kern="1200" baseline="0" dirty="0" smtClean="0">
                <a:solidFill>
                  <a:schemeClr val="tx1"/>
                </a:solidFill>
                <a:latin typeface="+mn-lt"/>
                <a:ea typeface="+mn-ea"/>
                <a:cs typeface="+mn-cs"/>
              </a:rPr>
              <a:t> aspartic binder.</a:t>
            </a:r>
            <a:endParaRPr lang="en-US" dirty="0"/>
          </a:p>
        </p:txBody>
      </p:sp>
      <p:sp>
        <p:nvSpPr>
          <p:cNvPr id="4" name="Slide Number Placeholder 3"/>
          <p:cNvSpPr>
            <a:spLocks noGrp="1"/>
          </p:cNvSpPr>
          <p:nvPr>
            <p:ph type="sldNum" sz="quarter" idx="10"/>
          </p:nvPr>
        </p:nvSpPr>
        <p:spPr/>
        <p:txBody>
          <a:bodyPr/>
          <a:lstStyle/>
          <a:p>
            <a:fld id="{F6FA76E3-52DD-46FE-82EC-E82F0AD83248}" type="slidenum">
              <a:rPr lang="en-US" smtClean="0"/>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 The smartest ones are accurately representing this pavement product to those who promote it, to those who build it and to those who own it.</a:t>
            </a:r>
            <a:endParaRPr lang="en-US" dirty="0"/>
          </a:p>
        </p:txBody>
      </p:sp>
      <p:sp>
        <p:nvSpPr>
          <p:cNvPr id="4" name="Slide Number Placeholder 3"/>
          <p:cNvSpPr>
            <a:spLocks noGrp="1"/>
          </p:cNvSpPr>
          <p:nvPr>
            <p:ph type="sldNum" sz="quarter" idx="10"/>
          </p:nvPr>
        </p:nvSpPr>
        <p:spPr/>
        <p:txBody>
          <a:bodyPr/>
          <a:lstStyle/>
          <a:p>
            <a:fld id="{F6FA76E3-52DD-46FE-82EC-E82F0AD83248}"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300" dirty="0" smtClean="0"/>
              <a:t> </a:t>
            </a:r>
          </a:p>
          <a:p>
            <a:pPr defTabSz="966612">
              <a:defRPr/>
            </a:pPr>
            <a:endParaRPr lang="en-US" sz="1300" dirty="0" smtClean="0"/>
          </a:p>
          <a:p>
            <a:r>
              <a:rPr lang="en-US" sz="1200" kern="1200" dirty="0" smtClean="0">
                <a:solidFill>
                  <a:schemeClr val="tx1"/>
                </a:solidFill>
                <a:latin typeface="+mn-lt"/>
                <a:ea typeface="+mn-ea"/>
                <a:cs typeface="+mn-cs"/>
              </a:rPr>
              <a:t>Thank you for your time and attention.  Please let me help in any way that I can.</a:t>
            </a:r>
          </a:p>
          <a:p>
            <a:r>
              <a:rPr lang="en-US" sz="1200" kern="1200" dirty="0" smtClean="0">
                <a:solidFill>
                  <a:schemeClr val="tx1"/>
                </a:solidFill>
                <a:latin typeface="+mn-lt"/>
                <a:ea typeface="+mn-ea"/>
                <a:cs typeface="+mn-cs"/>
              </a:rPr>
              <a:t>Rock on!</a:t>
            </a:r>
          </a:p>
          <a:p>
            <a:r>
              <a:rPr lang="en-US" sz="1200" kern="1200" dirty="0" smtClean="0">
                <a:solidFill>
                  <a:schemeClr val="tx1"/>
                </a:solidFill>
                <a:latin typeface="+mn-lt"/>
                <a:ea typeface="+mn-ea"/>
                <a:cs typeface="+mn-cs"/>
              </a:rPr>
              <a:t>David C. Mitchell, PM3</a:t>
            </a:r>
          </a:p>
          <a:p>
            <a:endParaRPr lang="en-US" dirty="0"/>
          </a:p>
        </p:txBody>
      </p:sp>
      <p:sp>
        <p:nvSpPr>
          <p:cNvPr id="4" name="Slide Number Placeholder 3"/>
          <p:cNvSpPr>
            <a:spLocks noGrp="1"/>
          </p:cNvSpPr>
          <p:nvPr>
            <p:ph type="sldNum" sz="quarter" idx="10"/>
          </p:nvPr>
        </p:nvSpPr>
        <p:spPr/>
        <p:txBody>
          <a:bodyPr/>
          <a:lstStyle/>
          <a:p>
            <a:fld id="{F6FA76E3-52DD-46FE-82EC-E82F0AD83248}" type="slidenum">
              <a:rPr lang="en-US" smtClean="0"/>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6FA76E3-52DD-46FE-82EC-E82F0AD83248}" type="slidenum">
              <a:rPr lang="en-US" smtClean="0"/>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Vehicles making</a:t>
            </a:r>
            <a:r>
              <a:rPr lang="en-US" baseline="0" dirty="0" smtClean="0"/>
              <a:t> tight turns and those who enjoy burnouts will find a significant increase in durability.</a:t>
            </a:r>
            <a:endParaRPr lang="en-US" dirty="0"/>
          </a:p>
        </p:txBody>
      </p:sp>
      <p:sp>
        <p:nvSpPr>
          <p:cNvPr id="4" name="Slide Number Placeholder 3"/>
          <p:cNvSpPr>
            <a:spLocks noGrp="1"/>
          </p:cNvSpPr>
          <p:nvPr>
            <p:ph type="sldNum" sz="quarter" idx="10"/>
          </p:nvPr>
        </p:nvSpPr>
        <p:spPr/>
        <p:txBody>
          <a:bodyPr/>
          <a:lstStyle/>
          <a:p>
            <a:fld id="{F6FA76E3-52DD-46FE-82EC-E82F0AD83248}" type="slidenum">
              <a:rPr lang="en-US" smtClean="0"/>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Special reinforcement</a:t>
            </a:r>
            <a:r>
              <a:rPr lang="en-US" baseline="0" dirty="0" smtClean="0"/>
              <a:t> may be used, along with structural fibers.</a:t>
            </a:r>
            <a:endParaRPr lang="en-US" dirty="0"/>
          </a:p>
        </p:txBody>
      </p:sp>
      <p:sp>
        <p:nvSpPr>
          <p:cNvPr id="4" name="Slide Number Placeholder 3"/>
          <p:cNvSpPr>
            <a:spLocks noGrp="1"/>
          </p:cNvSpPr>
          <p:nvPr>
            <p:ph type="sldNum" sz="quarter" idx="10"/>
          </p:nvPr>
        </p:nvSpPr>
        <p:spPr/>
        <p:txBody>
          <a:bodyPr/>
          <a:lstStyle/>
          <a:p>
            <a:fld id="{F6FA76E3-52DD-46FE-82EC-E82F0AD83248}" type="slidenum">
              <a:rPr lang="en-US" smtClean="0"/>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I was approached by some rednecks from Indiana twelve years ago as they were trying to bring this pavement into markets with freezing conditions.  At the same time, others were trying to use it in the western US, where dry climates proved unsuitable for mixtures that worked okay in Florida.  Those who promoted and built pervious concrete pavement systems in the early days have been plagued by the failures of heavy, dry mixtures in dry and freezing climates.</a:t>
            </a:r>
          </a:p>
          <a:p>
            <a:endParaRPr lang="en-US" dirty="0"/>
          </a:p>
        </p:txBody>
      </p:sp>
      <p:sp>
        <p:nvSpPr>
          <p:cNvPr id="4" name="Slide Number Placeholder 3"/>
          <p:cNvSpPr>
            <a:spLocks noGrp="1"/>
          </p:cNvSpPr>
          <p:nvPr>
            <p:ph type="sldNum" sz="quarter" idx="10"/>
          </p:nvPr>
        </p:nvSpPr>
        <p:spPr/>
        <p:txBody>
          <a:bodyPr/>
          <a:lstStyle/>
          <a:p>
            <a:fld id="{F6FA76E3-52DD-46FE-82EC-E82F0AD83248}"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Voids</a:t>
            </a:r>
            <a:r>
              <a:rPr lang="en-US" baseline="0" dirty="0" smtClean="0"/>
              <a:t> within the pavement are controlled with the mixture proportion and the equipment being used.  Aggregate size and texture will affect the results of a given sized screed diameter.  The motorized roller screed diameter as well as the weight, speed and vibration of the pan float must be matched to the mixture.  This requires trial placements with all of these components included to allow the owners to evaluate the finish and performance of the test panels.  Make sure the owner knows what to expect.</a:t>
            </a:r>
            <a:endParaRPr lang="en-US" dirty="0"/>
          </a:p>
        </p:txBody>
      </p:sp>
      <p:sp>
        <p:nvSpPr>
          <p:cNvPr id="4" name="Slide Number Placeholder 3"/>
          <p:cNvSpPr>
            <a:spLocks noGrp="1"/>
          </p:cNvSpPr>
          <p:nvPr>
            <p:ph type="sldNum" sz="quarter" idx="10"/>
          </p:nvPr>
        </p:nvSpPr>
        <p:spPr/>
        <p:txBody>
          <a:bodyPr/>
          <a:lstStyle/>
          <a:p>
            <a:fld id="{F6FA76E3-52DD-46FE-82EC-E82F0AD83248}" type="slidenum">
              <a:rPr lang="en-US" smtClean="0"/>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motorized pan float has raised the standard for flatness, durability and uniformity.  The operator must avoid walking on the surface and some mixtures require very light-weight equipment with very slow pan rotation.  The pervious concrete mixture must be matched to the equipment and method which it is used.</a:t>
            </a:r>
            <a:endParaRPr lang="en-US" dirty="0"/>
          </a:p>
        </p:txBody>
      </p:sp>
      <p:sp>
        <p:nvSpPr>
          <p:cNvPr id="4" name="Slide Number Placeholder 3"/>
          <p:cNvSpPr>
            <a:spLocks noGrp="1"/>
          </p:cNvSpPr>
          <p:nvPr>
            <p:ph type="sldNum" sz="quarter" idx="10"/>
          </p:nvPr>
        </p:nvSpPr>
        <p:spPr/>
        <p:txBody>
          <a:bodyPr/>
          <a:lstStyle/>
          <a:p>
            <a:fld id="{F6FA76E3-52DD-46FE-82EC-E82F0AD83248}" type="slidenum">
              <a:rPr lang="en-US" smtClean="0"/>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Infiltration is monitored</a:t>
            </a:r>
            <a:r>
              <a:rPr lang="en-US" baseline="0" dirty="0" smtClean="0"/>
              <a:t> during operation and maintenance, based on the infiltration that was recorded when the pavement was new.  Locations for this evaluation are recorded on a site map, with logs of information about reduced infiltration and the effectiveness of cleaning services.  The owners of pervious are encouraged to be prompt and proactive about cleaning up contamination in the most cost effective way.</a:t>
            </a:r>
            <a:endParaRPr lang="en-US" dirty="0"/>
          </a:p>
        </p:txBody>
      </p:sp>
      <p:sp>
        <p:nvSpPr>
          <p:cNvPr id="4" name="Slide Number Placeholder 3"/>
          <p:cNvSpPr>
            <a:spLocks noGrp="1"/>
          </p:cNvSpPr>
          <p:nvPr>
            <p:ph type="sldNum" sz="quarter" idx="10"/>
          </p:nvPr>
        </p:nvSpPr>
        <p:spPr/>
        <p:txBody>
          <a:bodyPr/>
          <a:lstStyle/>
          <a:p>
            <a:fld id="{F6FA76E3-52DD-46FE-82EC-E82F0AD83248}" type="slidenum">
              <a:rPr lang="en-US" smtClean="0"/>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Strength</a:t>
            </a:r>
            <a:r>
              <a:rPr lang="en-US" baseline="0" dirty="0" smtClean="0"/>
              <a:t> testing is not done in pervious materials as a stand-up cylinder, as the results are too erratic.  Some believe that the strength has good indication from the splitting tensile from a 4 x 6 cylinder.</a:t>
            </a:r>
            <a:endParaRPr lang="en-US" dirty="0"/>
          </a:p>
        </p:txBody>
      </p:sp>
      <p:sp>
        <p:nvSpPr>
          <p:cNvPr id="4" name="Slide Number Placeholder 3"/>
          <p:cNvSpPr>
            <a:spLocks noGrp="1"/>
          </p:cNvSpPr>
          <p:nvPr>
            <p:ph type="sldNum" sz="quarter" idx="10"/>
          </p:nvPr>
        </p:nvSpPr>
        <p:spPr/>
        <p:txBody>
          <a:bodyPr/>
          <a:lstStyle/>
          <a:p>
            <a:fld id="{F6FA76E3-52DD-46FE-82EC-E82F0AD83248}" type="slidenum">
              <a:rPr lang="en-US" smtClean="0"/>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Pervious durability is evaluated</a:t>
            </a:r>
            <a:r>
              <a:rPr lang="en-US" baseline="0" dirty="0" smtClean="0"/>
              <a:t> in both paste and aggregate with the ASTM C-1747 from three cylinders at 4 x 4.  These three samples are tumbled in a LA Abrasion drum without steel balls in the chamber.  </a:t>
            </a:r>
            <a:endParaRPr lang="en-US" dirty="0"/>
          </a:p>
        </p:txBody>
      </p:sp>
      <p:sp>
        <p:nvSpPr>
          <p:cNvPr id="4" name="Slide Number Placeholder 3"/>
          <p:cNvSpPr>
            <a:spLocks noGrp="1"/>
          </p:cNvSpPr>
          <p:nvPr>
            <p:ph type="sldNum" sz="quarter" idx="10"/>
          </p:nvPr>
        </p:nvSpPr>
        <p:spPr/>
        <p:txBody>
          <a:bodyPr/>
          <a:lstStyle/>
          <a:p>
            <a:fld id="{F6FA76E3-52DD-46FE-82EC-E82F0AD83248}" type="slidenum">
              <a:rPr lang="en-US" smtClean="0"/>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Particular note is taken to form</a:t>
            </a:r>
            <a:r>
              <a:rPr lang="en-US" baseline="0" dirty="0" smtClean="0"/>
              <a:t> samples which match the density of the unit weight of the particular mixture.  Some compaction methods use cylinder molds that compress from both ends.  Avoid compaction methods that cause </a:t>
            </a:r>
            <a:r>
              <a:rPr lang="en-US" baseline="0" dirty="0" err="1" smtClean="0"/>
              <a:t>runout</a:t>
            </a:r>
            <a:r>
              <a:rPr lang="en-US" baseline="0" dirty="0" smtClean="0"/>
              <a:t>, a downward migration in the paste within the sample.</a:t>
            </a:r>
            <a:endParaRPr lang="en-US" dirty="0"/>
          </a:p>
        </p:txBody>
      </p:sp>
      <p:sp>
        <p:nvSpPr>
          <p:cNvPr id="4" name="Slide Number Placeholder 3"/>
          <p:cNvSpPr>
            <a:spLocks noGrp="1"/>
          </p:cNvSpPr>
          <p:nvPr>
            <p:ph type="sldNum" sz="quarter" idx="10"/>
          </p:nvPr>
        </p:nvSpPr>
        <p:spPr/>
        <p:txBody>
          <a:bodyPr/>
          <a:lstStyle/>
          <a:p>
            <a:fld id="{F6FA76E3-52DD-46FE-82EC-E82F0AD83248}" type="slidenum">
              <a:rPr lang="en-US" smtClean="0"/>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6FA76E3-52DD-46FE-82EC-E82F0AD83248}" type="slidenum">
              <a:rPr lang="en-US" smtClean="0"/>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Surface abrasion may also be evaluated in situ.  This cutter leaves a depression that is easily</a:t>
            </a:r>
            <a:r>
              <a:rPr lang="en-US" baseline="0" dirty="0" smtClean="0"/>
              <a:t> repaired and is often used to indicate areas which need repair.</a:t>
            </a:r>
            <a:endParaRPr lang="en-US" dirty="0"/>
          </a:p>
        </p:txBody>
      </p:sp>
      <p:sp>
        <p:nvSpPr>
          <p:cNvPr id="4" name="Slide Number Placeholder 3"/>
          <p:cNvSpPr>
            <a:spLocks noGrp="1"/>
          </p:cNvSpPr>
          <p:nvPr>
            <p:ph type="sldNum" sz="quarter" idx="10"/>
          </p:nvPr>
        </p:nvSpPr>
        <p:spPr/>
        <p:txBody>
          <a:bodyPr/>
          <a:lstStyle/>
          <a:p>
            <a:fld id="{F6FA76E3-52DD-46FE-82EC-E82F0AD83248}" type="slidenum">
              <a:rPr lang="en-US" smtClean="0"/>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Hardened density is a good evaluation of average</a:t>
            </a:r>
            <a:r>
              <a:rPr lang="en-US" baseline="0" dirty="0" smtClean="0"/>
              <a:t> density of cores, cut from pavement in service.  The voids indicated in this test are different than the voids indicated in the unit weight, and different than the voids indicated by infiltration.  However different these forms of density may appear, the graphs of these are parallel.</a:t>
            </a:r>
            <a:endParaRPr lang="en-US" dirty="0"/>
          </a:p>
        </p:txBody>
      </p:sp>
      <p:sp>
        <p:nvSpPr>
          <p:cNvPr id="4" name="Slide Number Placeholder 3"/>
          <p:cNvSpPr>
            <a:spLocks noGrp="1"/>
          </p:cNvSpPr>
          <p:nvPr>
            <p:ph type="sldNum" sz="quarter" idx="10"/>
          </p:nvPr>
        </p:nvSpPr>
        <p:spPr/>
        <p:txBody>
          <a:bodyPr/>
          <a:lstStyle/>
          <a:p>
            <a:fld id="{F6FA76E3-52DD-46FE-82EC-E82F0AD83248}" type="slidenum">
              <a:rPr lang="en-US" smtClean="0"/>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Fresh density is</a:t>
            </a:r>
            <a:r>
              <a:rPr lang="en-US" baseline="0" dirty="0" smtClean="0"/>
              <a:t> indicated by the unit weight, the only acceptance standard for pervious concrete.  However, certain things can be known about the hardened density and infiltration that one could expect from the density shown in ASTM C-1688.  Most people are surprised to learn that a small amount of water will cause a much greater increase in the unit weight.  The effects of the water result in greater lubricity in the paste which aids the movement of aggregate during compaction.</a:t>
            </a:r>
            <a:endParaRPr lang="en-US" dirty="0"/>
          </a:p>
        </p:txBody>
      </p:sp>
      <p:sp>
        <p:nvSpPr>
          <p:cNvPr id="4" name="Slide Number Placeholder 3"/>
          <p:cNvSpPr>
            <a:spLocks noGrp="1"/>
          </p:cNvSpPr>
          <p:nvPr>
            <p:ph type="sldNum" sz="quarter" idx="10"/>
          </p:nvPr>
        </p:nvSpPr>
        <p:spPr/>
        <p:txBody>
          <a:bodyPr/>
          <a:lstStyle/>
          <a:p>
            <a:fld id="{F6FA76E3-52DD-46FE-82EC-E82F0AD83248}" type="slidenum">
              <a:rPr lang="en-US" smtClean="0"/>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I joined that group from Indiana as we began to transform the pervious mixture into a lighter, wetter, and more </a:t>
            </a:r>
            <a:r>
              <a:rPr lang="en-US" sz="1200" kern="1200" dirty="0" err="1" smtClean="0">
                <a:solidFill>
                  <a:schemeClr val="tx1"/>
                </a:solidFill>
                <a:latin typeface="+mn-lt"/>
                <a:ea typeface="+mn-ea"/>
                <a:cs typeface="+mn-cs"/>
              </a:rPr>
              <a:t>flowable</a:t>
            </a:r>
            <a:r>
              <a:rPr lang="en-US" sz="1200" kern="1200" dirty="0" smtClean="0">
                <a:solidFill>
                  <a:schemeClr val="tx1"/>
                </a:solidFill>
                <a:latin typeface="+mn-lt"/>
                <a:ea typeface="+mn-ea"/>
                <a:cs typeface="+mn-cs"/>
              </a:rPr>
              <a:t> mixture.  This required us to preach against the accepted practices of proportioning the pervious mixture the same as conventional concrete.  This reversal becomes apparent when the producer is told to reduce the proportion of </a:t>
            </a:r>
            <a:r>
              <a:rPr lang="en-US" sz="1200" kern="1200" dirty="0" err="1" smtClean="0">
                <a:solidFill>
                  <a:schemeClr val="tx1"/>
                </a:solidFill>
                <a:latin typeface="+mn-lt"/>
                <a:ea typeface="+mn-ea"/>
                <a:cs typeface="+mn-cs"/>
              </a:rPr>
              <a:t>cementitious</a:t>
            </a:r>
            <a:r>
              <a:rPr lang="en-US" sz="1200" kern="1200" dirty="0" smtClean="0">
                <a:solidFill>
                  <a:schemeClr val="tx1"/>
                </a:solidFill>
                <a:latin typeface="+mn-lt"/>
                <a:ea typeface="+mn-ea"/>
                <a:cs typeface="+mn-cs"/>
              </a:rPr>
              <a:t> powder in order to make room for increased water content.  The pervious concrete mixtures were designed with between 630 to 720 pounds of powder, whereas modern pervious mixtures are now using between 410 and 520 pounds of powder.  Great resistance and objections would arise from the presumption that this was an effort to economize the mixture.  Not so!  We would be fully prepared to load up more powder if that's what made it work.</a:t>
            </a:r>
          </a:p>
          <a:p>
            <a:endParaRPr lang="en-US" dirty="0"/>
          </a:p>
        </p:txBody>
      </p:sp>
      <p:sp>
        <p:nvSpPr>
          <p:cNvPr id="4" name="Slide Number Placeholder 3"/>
          <p:cNvSpPr>
            <a:spLocks noGrp="1"/>
          </p:cNvSpPr>
          <p:nvPr>
            <p:ph type="sldNum" sz="quarter" idx="10"/>
          </p:nvPr>
        </p:nvSpPr>
        <p:spPr/>
        <p:txBody>
          <a:bodyPr/>
          <a:lstStyle/>
          <a:p>
            <a:fld id="{F6FA76E3-52DD-46FE-82EC-E82F0AD83248}" type="slidenum">
              <a:rPr lang="en-US" smtClean="0"/>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quest for pervious excellence continues.  We take this product</a:t>
            </a:r>
            <a:r>
              <a:rPr lang="en-US" baseline="0" dirty="0" smtClean="0"/>
              <a:t> to extremes but we also look for the subtle nuances of this unique product.</a:t>
            </a:r>
            <a:endParaRPr lang="en-US" dirty="0"/>
          </a:p>
        </p:txBody>
      </p:sp>
      <p:sp>
        <p:nvSpPr>
          <p:cNvPr id="4" name="Slide Number Placeholder 3"/>
          <p:cNvSpPr>
            <a:spLocks noGrp="1"/>
          </p:cNvSpPr>
          <p:nvPr>
            <p:ph type="sldNum" sz="quarter" idx="10"/>
          </p:nvPr>
        </p:nvSpPr>
        <p:spPr/>
        <p:txBody>
          <a:bodyPr/>
          <a:lstStyle/>
          <a:p>
            <a:fld id="{F6FA76E3-52DD-46FE-82EC-E82F0AD83248}" type="slidenum">
              <a:rPr lang="en-US" smtClean="0"/>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Targeting</a:t>
            </a:r>
            <a:r>
              <a:rPr lang="en-US" baseline="0" dirty="0" smtClean="0"/>
              <a:t> moisture is usually visual.  The mixture should show a wet and shiny surface tension on the paste and should fall freely from an inverted slump cone.  If the sample must be shaken to fall through, it needs more water.  Take caution to not exceed the desired moisture which is indicated by </a:t>
            </a:r>
            <a:r>
              <a:rPr lang="en-US" baseline="0" dirty="0" err="1" smtClean="0"/>
              <a:t>runout</a:t>
            </a:r>
            <a:r>
              <a:rPr lang="en-US" baseline="0" dirty="0" smtClean="0"/>
              <a:t>, downward migration of cement paste shown in the figure on the left.  This sample is allowed to stand in the inverted cone for two minutes to note evidence of paste forming at the base of the sample.</a:t>
            </a:r>
            <a:endParaRPr lang="en-US" dirty="0"/>
          </a:p>
        </p:txBody>
      </p:sp>
      <p:sp>
        <p:nvSpPr>
          <p:cNvPr id="4" name="Slide Number Placeholder 3"/>
          <p:cNvSpPr>
            <a:spLocks noGrp="1"/>
          </p:cNvSpPr>
          <p:nvPr>
            <p:ph type="sldNum" sz="quarter" idx="10"/>
          </p:nvPr>
        </p:nvSpPr>
        <p:spPr/>
        <p:txBody>
          <a:bodyPr/>
          <a:lstStyle/>
          <a:p>
            <a:fld id="{F6FA76E3-52DD-46FE-82EC-E82F0AD83248}" type="slidenum">
              <a:rPr lang="en-US" smtClean="0"/>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Joints and edges must be tooled while</a:t>
            </a:r>
            <a:r>
              <a:rPr lang="en-US" baseline="0" dirty="0" smtClean="0"/>
              <a:t> the paste is still shining.  Tooling done too late is certain to ravel.  Joints should be sealed to block incompressible materials from entering the joint.</a:t>
            </a:r>
            <a:endParaRPr lang="en-US" dirty="0"/>
          </a:p>
        </p:txBody>
      </p:sp>
      <p:sp>
        <p:nvSpPr>
          <p:cNvPr id="4" name="Slide Number Placeholder 3"/>
          <p:cNvSpPr>
            <a:spLocks noGrp="1"/>
          </p:cNvSpPr>
          <p:nvPr>
            <p:ph type="sldNum" sz="quarter" idx="10"/>
          </p:nvPr>
        </p:nvSpPr>
        <p:spPr/>
        <p:txBody>
          <a:bodyPr/>
          <a:lstStyle/>
          <a:p>
            <a:fld id="{F6FA76E3-52DD-46FE-82EC-E82F0AD83248}" type="slidenum">
              <a:rPr lang="en-US" smtClean="0"/>
              <a:pPr/>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Saw cuts are popular because</a:t>
            </a:r>
            <a:r>
              <a:rPr lang="en-US" baseline="0" dirty="0" smtClean="0"/>
              <a:t> of a narrow profile and easy timing.  Don’t crowd the saw cut too early; usually best at seven days.  Some builders will tool every third or fourth joint during placement, then cut the rest after curing.</a:t>
            </a:r>
            <a:endParaRPr lang="en-US" dirty="0"/>
          </a:p>
        </p:txBody>
      </p:sp>
      <p:sp>
        <p:nvSpPr>
          <p:cNvPr id="4" name="Slide Number Placeholder 3"/>
          <p:cNvSpPr>
            <a:spLocks noGrp="1"/>
          </p:cNvSpPr>
          <p:nvPr>
            <p:ph type="sldNum" sz="quarter" idx="10"/>
          </p:nvPr>
        </p:nvSpPr>
        <p:spPr/>
        <p:txBody>
          <a:bodyPr/>
          <a:lstStyle/>
          <a:p>
            <a:fld id="{F6FA76E3-52DD-46FE-82EC-E82F0AD83248}" type="slidenum">
              <a:rPr lang="en-US" smtClean="0"/>
              <a:pPr/>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Irregular surfaces may be tooled or cut</a:t>
            </a:r>
            <a:r>
              <a:rPr lang="en-US" baseline="0" dirty="0" smtClean="0"/>
              <a:t> into the surface of the pervious pavement.  These stamped impressions are tight in the bottom, and more open in the raised parts of the stamp pattern.  This design aids both cleaning and infiltration.</a:t>
            </a:r>
            <a:endParaRPr lang="en-US" dirty="0"/>
          </a:p>
        </p:txBody>
      </p:sp>
      <p:sp>
        <p:nvSpPr>
          <p:cNvPr id="4" name="Slide Number Placeholder 3"/>
          <p:cNvSpPr>
            <a:spLocks noGrp="1"/>
          </p:cNvSpPr>
          <p:nvPr>
            <p:ph type="sldNum" sz="quarter" idx="10"/>
          </p:nvPr>
        </p:nvSpPr>
        <p:spPr/>
        <p:txBody>
          <a:bodyPr/>
          <a:lstStyle/>
          <a:p>
            <a:fld id="{F6FA76E3-52DD-46FE-82EC-E82F0AD83248}" type="slidenum">
              <a:rPr lang="en-US" smtClean="0"/>
              <a:pPr/>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More impacted clogs require an extraction process that includes intense</a:t>
            </a:r>
            <a:r>
              <a:rPr lang="en-US" baseline="0" dirty="0" smtClean="0"/>
              <a:t> vacuum force.</a:t>
            </a:r>
            <a:endParaRPr lang="en-US" dirty="0"/>
          </a:p>
        </p:txBody>
      </p:sp>
      <p:sp>
        <p:nvSpPr>
          <p:cNvPr id="4" name="Slide Number Placeholder 3"/>
          <p:cNvSpPr>
            <a:spLocks noGrp="1"/>
          </p:cNvSpPr>
          <p:nvPr>
            <p:ph type="sldNum" sz="quarter" idx="10"/>
          </p:nvPr>
        </p:nvSpPr>
        <p:spPr/>
        <p:txBody>
          <a:bodyPr/>
          <a:lstStyle/>
          <a:p>
            <a:fld id="{F6FA76E3-52DD-46FE-82EC-E82F0AD83248}" type="slidenum">
              <a:rPr lang="en-US" smtClean="0"/>
              <a:pPr/>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Limited amounts of grout may be applied to fresh pervious surfaces for</a:t>
            </a:r>
            <a:r>
              <a:rPr lang="en-US" baseline="0" dirty="0" smtClean="0"/>
              <a:t> decorative effects and for enhanced durability.</a:t>
            </a:r>
            <a:endParaRPr lang="en-US" dirty="0"/>
          </a:p>
        </p:txBody>
      </p:sp>
      <p:sp>
        <p:nvSpPr>
          <p:cNvPr id="4" name="Slide Number Placeholder 3"/>
          <p:cNvSpPr>
            <a:spLocks noGrp="1"/>
          </p:cNvSpPr>
          <p:nvPr>
            <p:ph type="sldNum" sz="quarter" idx="10"/>
          </p:nvPr>
        </p:nvSpPr>
        <p:spPr/>
        <p:txBody>
          <a:bodyPr/>
          <a:lstStyle/>
          <a:p>
            <a:fld id="{F6FA76E3-52DD-46FE-82EC-E82F0AD83248}" type="slidenum">
              <a:rPr lang="en-US" smtClean="0"/>
              <a:pPr/>
              <a:t>56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Pervious</a:t>
            </a:r>
            <a:r>
              <a:rPr lang="en-US" baseline="0" dirty="0" smtClean="0"/>
              <a:t> mixtures may be made using other binders such as poly aspartic resin.</a:t>
            </a:r>
            <a:endParaRPr lang="en-US" dirty="0"/>
          </a:p>
        </p:txBody>
      </p:sp>
      <p:sp>
        <p:nvSpPr>
          <p:cNvPr id="4" name="Slide Number Placeholder 3"/>
          <p:cNvSpPr>
            <a:spLocks noGrp="1"/>
          </p:cNvSpPr>
          <p:nvPr>
            <p:ph type="sldNum" sz="quarter" idx="10"/>
          </p:nvPr>
        </p:nvSpPr>
        <p:spPr/>
        <p:txBody>
          <a:bodyPr/>
          <a:lstStyle/>
          <a:p>
            <a:fld id="{F6FA76E3-52DD-46FE-82EC-E82F0AD83248}" type="slidenum">
              <a:rPr lang="en-US" smtClean="0"/>
              <a:pPr/>
              <a:t>57</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most visible part of this pavement is the surface.  The pavement must be durable and uniform, as well as flat.</a:t>
            </a:r>
            <a:endParaRPr lang="en-US" dirty="0"/>
          </a:p>
        </p:txBody>
      </p:sp>
      <p:sp>
        <p:nvSpPr>
          <p:cNvPr id="4" name="Slide Number Placeholder 3"/>
          <p:cNvSpPr>
            <a:spLocks noGrp="1"/>
          </p:cNvSpPr>
          <p:nvPr>
            <p:ph type="sldNum" sz="quarter" idx="10"/>
          </p:nvPr>
        </p:nvSpPr>
        <p:spPr/>
        <p:txBody>
          <a:bodyPr/>
          <a:lstStyle/>
          <a:p>
            <a:fld id="{F6FA76E3-52DD-46FE-82EC-E82F0AD83248}" type="slidenum">
              <a:rPr lang="en-US" smtClean="0"/>
              <a:pPr/>
              <a:t>58</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300" dirty="0" smtClean="0"/>
              <a:t>The compaction forces applied by the pan will reposition the surface aggregate and form a signature mushroom shape as paste collects on the top aggregate.  This process raises immediate concerns of choking the slab and increased importance to mix proportion.  </a:t>
            </a:r>
          </a:p>
          <a:p>
            <a:endParaRPr lang="en-US" dirty="0"/>
          </a:p>
        </p:txBody>
      </p:sp>
      <p:sp>
        <p:nvSpPr>
          <p:cNvPr id="4" name="Slide Number Placeholder 3"/>
          <p:cNvSpPr>
            <a:spLocks noGrp="1"/>
          </p:cNvSpPr>
          <p:nvPr>
            <p:ph type="sldNum" sz="quarter" idx="10"/>
          </p:nvPr>
        </p:nvSpPr>
        <p:spPr/>
        <p:txBody>
          <a:bodyPr/>
          <a:lstStyle/>
          <a:p>
            <a:fld id="{F6FA76E3-52DD-46FE-82EC-E82F0AD83248}" type="slidenum">
              <a:rPr lang="en-US" smtClean="0"/>
              <a:pPr/>
              <a:t>59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People came to realize that the main problem with heavy mixtures is a shortage of water.  Where I come from, real men are judged by their water/cement ratio.  Friends don't let friends add water and the worst crimes in concrete occur with added water.  One must understand that pervious concrete is made from a very different type of water.  </a:t>
            </a:r>
          </a:p>
          <a:p>
            <a:endParaRPr lang="en-US" dirty="0"/>
          </a:p>
        </p:txBody>
      </p:sp>
      <p:sp>
        <p:nvSpPr>
          <p:cNvPr id="4" name="Slide Number Placeholder 3"/>
          <p:cNvSpPr>
            <a:spLocks noGrp="1"/>
          </p:cNvSpPr>
          <p:nvPr>
            <p:ph type="sldNum" sz="quarter" idx="10"/>
          </p:nvPr>
        </p:nvSpPr>
        <p:spPr/>
        <p:txBody>
          <a:bodyPr/>
          <a:lstStyle/>
          <a:p>
            <a:fld id="{F6FA76E3-52DD-46FE-82EC-E82F0AD83248}" type="slidenum">
              <a:rPr lang="en-US" smtClean="0"/>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r>
              <a:rPr lang="en-US" sz="1300" dirty="0" smtClean="0"/>
              <a:t>We did it again this year when ACI commissioned us Roasters to build their new logo into our best pervious for World of Concrete 2014.  This slab contains coated rebar and fibers at 5 pounds per cubic yard.  This surface was finished with a motorized pan and steel trowel.</a:t>
            </a:r>
          </a:p>
          <a:p>
            <a:endParaRPr lang="en-US" dirty="0"/>
          </a:p>
        </p:txBody>
      </p:sp>
      <p:sp>
        <p:nvSpPr>
          <p:cNvPr id="4" name="Slide Number Placeholder 3"/>
          <p:cNvSpPr>
            <a:spLocks noGrp="1"/>
          </p:cNvSpPr>
          <p:nvPr>
            <p:ph type="sldNum" sz="quarter" idx="10"/>
          </p:nvPr>
        </p:nvSpPr>
        <p:spPr/>
        <p:txBody>
          <a:bodyPr/>
          <a:lstStyle/>
          <a:p>
            <a:fld id="{F6FA76E3-52DD-46FE-82EC-E82F0AD83248}" type="slidenum">
              <a:rPr lang="en-US" smtClean="0"/>
              <a:pPr/>
              <a:t>60</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300" dirty="0" smtClean="0"/>
              <a:t>Then the logo </a:t>
            </a:r>
            <a:r>
              <a:rPr lang="en-US" sz="1300" dirty="0" err="1" smtClean="0"/>
              <a:t>artwas</a:t>
            </a:r>
            <a:r>
              <a:rPr lang="en-US" sz="1300" dirty="0" smtClean="0"/>
              <a:t> stamped and inlaid with glass color.  All of the colors use a transparent binder called poly aspartic, with all of the colors are made with glass aggregates.  It's so tough we wanted to take it home for durability examination. </a:t>
            </a:r>
            <a:endParaRPr lang="en-US" dirty="0"/>
          </a:p>
        </p:txBody>
      </p:sp>
      <p:sp>
        <p:nvSpPr>
          <p:cNvPr id="4" name="Slide Number Placeholder 3"/>
          <p:cNvSpPr>
            <a:spLocks noGrp="1"/>
          </p:cNvSpPr>
          <p:nvPr>
            <p:ph type="sldNum" sz="quarter" idx="10"/>
          </p:nvPr>
        </p:nvSpPr>
        <p:spPr/>
        <p:txBody>
          <a:bodyPr/>
          <a:lstStyle/>
          <a:p>
            <a:fld id="{F6FA76E3-52DD-46FE-82EC-E82F0AD83248}" type="slidenum">
              <a:rPr lang="en-US" smtClean="0"/>
              <a:pPr/>
              <a:t>61</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r>
              <a:rPr lang="en-US" sz="1300" dirty="0" smtClean="0"/>
              <a:t>We should target a finished infiltration rate of at least 300 inches/hr. as we observe the effects of the motorized pan, during trial batches of a particular mixture.  This is easily maintained even with the careful use of surface grout for decorative features or for additional durability at edges and joints.</a:t>
            </a:r>
          </a:p>
          <a:p>
            <a:endParaRPr lang="en-US" dirty="0"/>
          </a:p>
        </p:txBody>
      </p:sp>
      <p:sp>
        <p:nvSpPr>
          <p:cNvPr id="4" name="Slide Number Placeholder 3"/>
          <p:cNvSpPr>
            <a:spLocks noGrp="1"/>
          </p:cNvSpPr>
          <p:nvPr>
            <p:ph type="sldNum" sz="quarter" idx="10"/>
          </p:nvPr>
        </p:nvSpPr>
        <p:spPr/>
        <p:txBody>
          <a:bodyPr/>
          <a:lstStyle/>
          <a:p>
            <a:fld id="{F6FA76E3-52DD-46FE-82EC-E82F0AD83248}" type="slidenum">
              <a:rPr lang="en-US" smtClean="0"/>
              <a:pPr/>
              <a:t>62</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r>
              <a:rPr lang="en-US" sz="1300" dirty="0" smtClean="0"/>
              <a:t>The critical objective in conducting trial batches is to evaluate the compatibility of the mixture, in relation to the method, tools, manpower and logistic resources to successfully build the pavement.  Most well proportioned pervious mixtures using normal sized aggregate will easily tolerate a typical, engine driven trowel machine, fitted with a typical pan float.</a:t>
            </a:r>
          </a:p>
          <a:p>
            <a:endParaRPr lang="en-US" dirty="0"/>
          </a:p>
        </p:txBody>
      </p:sp>
      <p:sp>
        <p:nvSpPr>
          <p:cNvPr id="4" name="Slide Number Placeholder 3"/>
          <p:cNvSpPr>
            <a:spLocks noGrp="1"/>
          </p:cNvSpPr>
          <p:nvPr>
            <p:ph type="sldNum" sz="quarter" idx="10"/>
          </p:nvPr>
        </p:nvSpPr>
        <p:spPr/>
        <p:txBody>
          <a:bodyPr/>
          <a:lstStyle/>
          <a:p>
            <a:fld id="{F6FA76E3-52DD-46FE-82EC-E82F0AD83248}" type="slidenum">
              <a:rPr lang="en-US" smtClean="0"/>
              <a:pPr/>
              <a:t>63</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r>
              <a:rPr lang="en-US" sz="1300" dirty="0" smtClean="0"/>
              <a:t>Our ultimate objective is to make tougher pavement that drains well.  We must build this pavement to remain tough and well drained throughout the decades of service life that are expected of pervious concrete storm water systems.  Our objective is to overcome the historic errors of raveling and clogging.  The motorized pan advances these objectives by certain obvious effects on flatness and surface uniformity in connecting the surface aggregate. The pan finished surface tighter surface allows less debris to enter the surface and is easier to clean.</a:t>
            </a:r>
          </a:p>
          <a:p>
            <a:endParaRPr lang="en-US" dirty="0"/>
          </a:p>
        </p:txBody>
      </p:sp>
      <p:sp>
        <p:nvSpPr>
          <p:cNvPr id="4" name="Slide Number Placeholder 3"/>
          <p:cNvSpPr>
            <a:spLocks noGrp="1"/>
          </p:cNvSpPr>
          <p:nvPr>
            <p:ph type="sldNum" sz="quarter" idx="10"/>
          </p:nvPr>
        </p:nvSpPr>
        <p:spPr/>
        <p:txBody>
          <a:bodyPr/>
          <a:lstStyle/>
          <a:p>
            <a:fld id="{F6FA76E3-52DD-46FE-82EC-E82F0AD83248}" type="slidenum">
              <a:rPr lang="en-US" smtClean="0"/>
              <a:pPr/>
              <a:t>64</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300" dirty="0" smtClean="0"/>
              <a:t> Low spots are carefully seeded with fresh concrete.  These filled areas and other high spots are effectively chewed down into proper elevation.  Any hand work that follows the pan is done with a steel trowel.</a:t>
            </a:r>
          </a:p>
          <a:p>
            <a:r>
              <a:rPr lang="en-US" sz="1300" dirty="0" smtClean="0"/>
              <a:t> </a:t>
            </a:r>
          </a:p>
          <a:p>
            <a:pPr defTabSz="966612">
              <a:defRPr/>
            </a:pPr>
            <a:endParaRPr lang="en-US" sz="1300" dirty="0" smtClean="0"/>
          </a:p>
          <a:p>
            <a:endParaRPr lang="en-US" dirty="0"/>
          </a:p>
        </p:txBody>
      </p:sp>
      <p:sp>
        <p:nvSpPr>
          <p:cNvPr id="4" name="Slide Number Placeholder 3"/>
          <p:cNvSpPr>
            <a:spLocks noGrp="1"/>
          </p:cNvSpPr>
          <p:nvPr>
            <p:ph type="sldNum" sz="quarter" idx="10"/>
          </p:nvPr>
        </p:nvSpPr>
        <p:spPr/>
        <p:txBody>
          <a:bodyPr/>
          <a:lstStyle/>
          <a:p>
            <a:fld id="{F6FA76E3-52DD-46FE-82EC-E82F0AD83248}" type="slidenum">
              <a:rPr lang="en-US" smtClean="0"/>
              <a:pPr/>
              <a:t>65</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300" dirty="0" smtClean="0"/>
              <a:t> </a:t>
            </a:r>
          </a:p>
          <a:p>
            <a:pPr defTabSz="966612">
              <a:defRPr/>
            </a:pPr>
            <a:endParaRPr lang="en-US" sz="1300" dirty="0" smtClean="0"/>
          </a:p>
          <a:p>
            <a:endParaRPr lang="en-US" dirty="0"/>
          </a:p>
        </p:txBody>
      </p:sp>
      <p:sp>
        <p:nvSpPr>
          <p:cNvPr id="4" name="Slide Number Placeholder 3"/>
          <p:cNvSpPr>
            <a:spLocks noGrp="1"/>
          </p:cNvSpPr>
          <p:nvPr>
            <p:ph type="sldNum" sz="quarter" idx="10"/>
          </p:nvPr>
        </p:nvSpPr>
        <p:spPr/>
        <p:txBody>
          <a:bodyPr/>
          <a:lstStyle/>
          <a:p>
            <a:fld id="{F6FA76E3-52DD-46FE-82EC-E82F0AD83248}" type="slidenum">
              <a:rPr lang="en-US" smtClean="0"/>
              <a:pPr/>
              <a:t>66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When water is added to a conventional concrete mixture to aid an easier placement, it's called water of convenience. </a:t>
            </a:r>
            <a:endParaRPr lang="en-US" dirty="0"/>
          </a:p>
        </p:txBody>
      </p:sp>
      <p:sp>
        <p:nvSpPr>
          <p:cNvPr id="4" name="Slide Number Placeholder 3"/>
          <p:cNvSpPr>
            <a:spLocks noGrp="1"/>
          </p:cNvSpPr>
          <p:nvPr>
            <p:ph type="sldNum" sz="quarter" idx="10"/>
          </p:nvPr>
        </p:nvSpPr>
        <p:spPr/>
        <p:txBody>
          <a:bodyPr/>
          <a:lstStyle/>
          <a:p>
            <a:fld id="{F6FA76E3-52DD-46FE-82EC-E82F0AD83248}"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  However, if only half that much water is added to:</a:t>
            </a:r>
          </a:p>
          <a:p>
            <a:r>
              <a:rPr lang="en-US" sz="1200" kern="1200" dirty="0" smtClean="0">
                <a:solidFill>
                  <a:schemeClr val="tx1"/>
                </a:solidFill>
                <a:latin typeface="+mn-lt"/>
                <a:ea typeface="+mn-ea"/>
                <a:cs typeface="+mn-cs"/>
              </a:rPr>
              <a:t>	Supply the chemistry,</a:t>
            </a:r>
          </a:p>
          <a:p>
            <a:r>
              <a:rPr lang="en-US" sz="1200" kern="1200" dirty="0" smtClean="0">
                <a:solidFill>
                  <a:schemeClr val="tx1"/>
                </a:solidFill>
                <a:latin typeface="+mn-lt"/>
                <a:ea typeface="+mn-ea"/>
                <a:cs typeface="+mn-cs"/>
              </a:rPr>
              <a:t>	Shape the paste bridge between aggregate,</a:t>
            </a:r>
          </a:p>
          <a:p>
            <a:r>
              <a:rPr lang="en-US" sz="1200" kern="1200" dirty="0" smtClean="0">
                <a:solidFill>
                  <a:schemeClr val="tx1"/>
                </a:solidFill>
                <a:latin typeface="+mn-lt"/>
                <a:ea typeface="+mn-ea"/>
                <a:cs typeface="+mn-cs"/>
              </a:rPr>
              <a:t>	Bring a certain lubricity to the paste,</a:t>
            </a:r>
          </a:p>
          <a:p>
            <a:r>
              <a:rPr lang="en-US" sz="1200" kern="1200" dirty="0" smtClean="0">
                <a:solidFill>
                  <a:schemeClr val="tx1"/>
                </a:solidFill>
                <a:latin typeface="+mn-lt"/>
                <a:ea typeface="+mn-ea"/>
                <a:cs typeface="+mn-cs"/>
              </a:rPr>
              <a:t>We think of it as water of necessity.  The essential water content cannot be reached in the pervious mixture without observing the limits of proportion between paste and aggregate.  Otherwise the mixture is starved for water or it's no longer pervious.</a:t>
            </a:r>
          </a:p>
          <a:p>
            <a:endParaRPr lang="en-US" dirty="0"/>
          </a:p>
        </p:txBody>
      </p:sp>
      <p:sp>
        <p:nvSpPr>
          <p:cNvPr id="4" name="Slide Number Placeholder 3"/>
          <p:cNvSpPr>
            <a:spLocks noGrp="1"/>
          </p:cNvSpPr>
          <p:nvPr>
            <p:ph type="sldNum" sz="quarter" idx="10"/>
          </p:nvPr>
        </p:nvSpPr>
        <p:spPr/>
        <p:txBody>
          <a:bodyPr/>
          <a:lstStyle/>
          <a:p>
            <a:fld id="{F6FA76E3-52DD-46FE-82EC-E82F0AD83248}"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NRMCA and ACI formally recognized these lighter and wetter mixtures for pervious concrete in 2009 and I thought this meant that our troubles were over.  I organized a group of industry professionals who joined the efforts of the original rednecks to help bring pervious concrete to its rightful place among the choices of marketable pavement products.  </a:t>
            </a:r>
            <a:endParaRPr lang="en-US" sz="1200" kern="120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6FA76E3-52DD-46FE-82EC-E82F0AD83248}"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Date Placeholder 27"/>
          <p:cNvSpPr>
            <a:spLocks noGrp="1"/>
          </p:cNvSpPr>
          <p:nvPr>
            <p:ph type="dt" sz="half" idx="10"/>
          </p:nvPr>
        </p:nvSpPr>
        <p:spPr/>
        <p:txBody>
          <a:bodyPr/>
          <a:lstStyle>
            <a:extLst/>
          </a:lstStyle>
          <a:p>
            <a:fld id="{78C6DCAF-ACA3-463F-BC3C-0BBF6402C1E5}" type="datetimeFigureOut">
              <a:rPr lang="en-US" smtClean="0"/>
              <a:pPr/>
              <a:t>11/12/2014</a:t>
            </a:fld>
            <a:endParaRPr lang="en-US"/>
          </a:p>
        </p:txBody>
      </p:sp>
      <p:sp>
        <p:nvSpPr>
          <p:cNvPr id="17" name="Footer Placeholder 16"/>
          <p:cNvSpPr>
            <a:spLocks noGrp="1"/>
          </p:cNvSpPr>
          <p:nvPr>
            <p:ph type="ftr" sz="quarter" idx="11"/>
          </p:nvPr>
        </p:nvSpPr>
        <p:spPr/>
        <p:txBody>
          <a:bodyPr/>
          <a:lstStyle>
            <a:extLst/>
          </a:lstStyle>
          <a:p>
            <a:endParaRPr lang="en-US"/>
          </a:p>
        </p:txBody>
      </p:sp>
      <p:sp>
        <p:nvSpPr>
          <p:cNvPr id="29" name="Slide Number Placeholder 28"/>
          <p:cNvSpPr>
            <a:spLocks noGrp="1"/>
          </p:cNvSpPr>
          <p:nvPr>
            <p:ph type="sldNum" sz="quarter" idx="12"/>
          </p:nvPr>
        </p:nvSpPr>
        <p:spPr/>
        <p:txBody>
          <a:bodyPr/>
          <a:lstStyle>
            <a:extLst/>
          </a:lstStyle>
          <a:p>
            <a:fld id="{742DECE0-C847-4427-9F1D-8C6675D7DBCD}" type="slidenum">
              <a:rPr lang="en-US" smtClean="0"/>
              <a:pPr/>
              <a:t>‹#›</a:t>
            </a:fld>
            <a:endParaRPr lang="en-US"/>
          </a:p>
        </p:txBody>
      </p:sp>
      <p:sp>
        <p:nvSpPr>
          <p:cNvPr id="32" name="Rectangle 31"/>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9" name="Rectangle 38"/>
          <p:cNvSpPr/>
          <p:nvPr/>
        </p:nvSpPr>
        <p:spPr>
          <a:xfrm>
            <a:off x="309558" y="680477"/>
            <a:ext cx="4572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0" name="Rectangle 39"/>
          <p:cNvSpPr/>
          <p:nvPr/>
        </p:nvSpPr>
        <p:spPr>
          <a:xfrm>
            <a:off x="269073"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1" name="Rectangle 40"/>
          <p:cNvSpPr/>
          <p:nvPr/>
        </p:nvSpPr>
        <p:spPr>
          <a:xfrm>
            <a:off x="25002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42" name="Rectangle 41"/>
          <p:cNvSpPr/>
          <p:nvPr/>
        </p:nvSpPr>
        <p:spPr>
          <a:xfrm>
            <a:off x="221768"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8" name="Title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en-US" smtClean="0"/>
              <a:t>Click to edit Master title style</a:t>
            </a:r>
            <a:endParaRPr kumimoji="0" lang="en-US"/>
          </a:p>
        </p:txBody>
      </p:sp>
      <p:sp>
        <p:nvSpPr>
          <p:cNvPr id="9" name="Subtitle 8"/>
          <p:cNvSpPr>
            <a:spLocks noGrp="1"/>
          </p:cNvSpPr>
          <p:nvPr>
            <p:ph type="subTitle" idx="1"/>
          </p:nvPr>
        </p:nvSpPr>
        <p:spPr>
          <a:xfrm>
            <a:off x="914400" y="2834640"/>
            <a:ext cx="77724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56" name="Rectangle 55"/>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5" name="Rectangle 64"/>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6" name="Rectangle 65"/>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7" name="Rectangle 66"/>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78C6DCAF-ACA3-463F-BC3C-0BBF6402C1E5}" type="datetimeFigureOut">
              <a:rPr lang="en-US" smtClean="0"/>
              <a:pPr/>
              <a:t>11/12/2014</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742DECE0-C847-4427-9F1D-8C6675D7DBC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39"/>
            <a:ext cx="58674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78C6DCAF-ACA3-463F-BC3C-0BBF6402C1E5}" type="datetimeFigureOut">
              <a:rPr lang="en-US" smtClean="0"/>
              <a:pPr/>
              <a:t>11/12/2014</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742DECE0-C847-4427-9F1D-8C6675D7DBC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78C6DCAF-ACA3-463F-BC3C-0BBF6402C1E5}" type="datetimeFigureOut">
              <a:rPr lang="en-US" smtClean="0"/>
              <a:pPr/>
              <a:t>11/12/2014</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742DECE0-C847-4427-9F1D-8C6675D7DBC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4" name="Freeform 13"/>
          <p:cNvSpPr>
            <a:spLocks/>
          </p:cNvSpPr>
          <p:nvPr/>
        </p:nvSpPr>
        <p:spPr bwMode="auto">
          <a:xfrm>
            <a:off x="4828952" y="1073888"/>
            <a:ext cx="4322136"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5" name="Freeform 14"/>
          <p:cNvSpPr>
            <a:spLocks/>
          </p:cNvSpPr>
          <p:nvPr/>
        </p:nvSpPr>
        <p:spPr bwMode="auto">
          <a:xfrm>
            <a:off x="373966" y="0"/>
            <a:ext cx="5514536"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3" name="Freeform 12"/>
          <p:cNvSpPr>
            <a:spLocks/>
          </p:cNvSpPr>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6" name="Freeform 15"/>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7" name="Freeform 16"/>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8" name="Freeform 17"/>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9" name="Freeform 18"/>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0" name="Freeform 19"/>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1" name="Freeform 20"/>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2" name="Freeform 21"/>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3" name="Freeform 22"/>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4" name="Freeform 23"/>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5" name="Freeform 24"/>
          <p:cNvSpPr>
            <a:spLocks/>
          </p:cNvSpPr>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6" name="Freeform 25"/>
          <p:cNvSpPr>
            <a:spLocks/>
          </p:cNvSpPr>
          <p:nvPr/>
        </p:nvSpPr>
        <p:spPr bwMode="auto">
          <a:xfrm>
            <a:off x="366824"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7" name="Freeform 26"/>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3" name="Text Placeholder 2"/>
          <p:cNvSpPr>
            <a:spLocks noGrp="1"/>
          </p:cNvSpPr>
          <p:nvPr>
            <p:ph type="body" idx="1"/>
          </p:nvPr>
        </p:nvSpPr>
        <p:spPr>
          <a:xfrm>
            <a:off x="706902" y="1351672"/>
            <a:ext cx="5718048"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78C6DCAF-ACA3-463F-BC3C-0BBF6402C1E5}" type="datetimeFigureOut">
              <a:rPr lang="en-US" smtClean="0"/>
              <a:pPr/>
              <a:t>11/12/2014</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742DECE0-C847-4427-9F1D-8C6675D7DBCD}" type="slidenum">
              <a:rPr lang="en-US" smtClean="0"/>
              <a:pPr/>
              <a:t>‹#›</a:t>
            </a:fld>
            <a:endParaRPr lang="en-US"/>
          </a:p>
        </p:txBody>
      </p:sp>
      <p:sp>
        <p:nvSpPr>
          <p:cNvPr id="7" name="Rectangle 6"/>
          <p:cNvSpPr/>
          <p:nvPr/>
        </p:nvSpPr>
        <p:spPr>
          <a:xfrm>
            <a:off x="363160" y="402264"/>
            <a:ext cx="850392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kumimoji="0" lang="en-US" smtClean="0"/>
              <a:t>Click to edit Master title style</a:t>
            </a:r>
            <a:endParaRPr kumimoji="0" lang="en-US"/>
          </a:p>
        </p:txBody>
      </p:sp>
      <p:sp>
        <p:nvSpPr>
          <p:cNvPr id="8" name="Rectangle 7"/>
          <p:cNvSpPr/>
          <p:nvPr/>
        </p:nvSpPr>
        <p:spPr>
          <a:xfrm flipH="1">
            <a:off x="371538"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9" name="Rectangle 8"/>
          <p:cNvSpPr/>
          <p:nvPr/>
        </p:nvSpPr>
        <p:spPr>
          <a:xfrm flipH="1">
            <a:off x="411109"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0" name="Rectangle 9"/>
          <p:cNvSpPr/>
          <p:nvPr/>
        </p:nvSpPr>
        <p:spPr>
          <a:xfrm flipH="1">
            <a:off x="44845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ectangle 10"/>
          <p:cNvSpPr/>
          <p:nvPr/>
        </p:nvSpPr>
        <p:spPr>
          <a:xfrm flipH="1">
            <a:off x="476702"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Rectangle 11"/>
          <p:cNvSpPr/>
          <p:nvPr/>
        </p:nvSpPr>
        <p:spPr>
          <a:xfrm>
            <a:off x="500478"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78C6DCAF-ACA3-463F-BC3C-0BBF6402C1E5}" type="datetimeFigureOut">
              <a:rPr lang="en-US" smtClean="0"/>
              <a:pPr/>
              <a:t>11/12/2014</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742DECE0-C847-4427-9F1D-8C6675D7DBC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5" name="Rectangle 24"/>
          <p:cNvSpPr/>
          <p:nvPr/>
        </p:nvSpPr>
        <p:spPr>
          <a:xfrm>
            <a:off x="0" y="402265"/>
            <a:ext cx="886708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504824" y="512064"/>
            <a:ext cx="7772400" cy="914400"/>
          </a:xfrm>
        </p:spPr>
        <p:txBody>
          <a:bodyPr anchor="t"/>
          <a:lstStyle>
            <a:lvl1pPr>
              <a:defRPr sz="400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78C6DCAF-ACA3-463F-BC3C-0BBF6402C1E5}" type="datetimeFigureOut">
              <a:rPr lang="en-US" smtClean="0"/>
              <a:pPr/>
              <a:t>11/12/2014</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742DECE0-C847-4427-9F1D-8C6675D7DBCD}" type="slidenum">
              <a:rPr lang="en-US" smtClean="0"/>
              <a:pPr/>
              <a:t>‹#›</a:t>
            </a:fld>
            <a:endParaRPr lang="en-US"/>
          </a:p>
        </p:txBody>
      </p:sp>
      <p:sp>
        <p:nvSpPr>
          <p:cNvPr id="16" name="Rectangle 15"/>
          <p:cNvSpPr/>
          <p:nvPr/>
        </p:nvSpPr>
        <p:spPr>
          <a:xfrm>
            <a:off x="87790" y="680477"/>
            <a:ext cx="4572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7" name="Rectangle 16"/>
          <p:cNvSpPr/>
          <p:nvPr/>
        </p:nvSpPr>
        <p:spPr>
          <a:xfrm>
            <a:off x="47305"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8" name="Rectangle 17"/>
          <p:cNvSpPr/>
          <p:nvPr/>
        </p:nvSpPr>
        <p:spPr>
          <a:xfrm>
            <a:off x="2825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9" name="Rectangle 18"/>
          <p:cNvSpPr/>
          <p:nvPr/>
        </p:nvSpPr>
        <p:spPr>
          <a:xfrm>
            <a:off x="0"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0" name="Rectangle 19"/>
          <p:cNvSpPr/>
          <p:nvPr/>
        </p:nvSpPr>
        <p:spPr>
          <a:xfrm flipH="1">
            <a:off x="149770"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1" name="Rectangle 20"/>
          <p:cNvSpPr/>
          <p:nvPr/>
        </p:nvSpPr>
        <p:spPr>
          <a:xfrm flipH="1">
            <a:off x="189341"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Rectangle 21"/>
          <p:cNvSpPr/>
          <p:nvPr/>
        </p:nvSpPr>
        <p:spPr>
          <a:xfrm flipH="1">
            <a:off x="22668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9" name="Rectangle 28"/>
          <p:cNvSpPr/>
          <p:nvPr/>
        </p:nvSpPr>
        <p:spPr>
          <a:xfrm flipH="1">
            <a:off x="254934"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30" name="Rectangle 29"/>
          <p:cNvSpPr/>
          <p:nvPr/>
        </p:nvSpPr>
        <p:spPr>
          <a:xfrm>
            <a:off x="278710"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vl1pPr>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78C6DCAF-ACA3-463F-BC3C-0BBF6402C1E5}" type="datetimeFigureOut">
              <a:rPr lang="en-US" smtClean="0"/>
              <a:pPr/>
              <a:t>11/12/2014</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742DECE0-C847-4427-9F1D-8C6675D7DBC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78C6DCAF-ACA3-463F-BC3C-0BBF6402C1E5}" type="datetimeFigureOut">
              <a:rPr lang="en-US" smtClean="0"/>
              <a:pPr/>
              <a:t>11/12/2014</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742DECE0-C847-4427-9F1D-8C6675D7DBC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78C6DCAF-ACA3-463F-BC3C-0BBF6402C1E5}" type="datetimeFigureOut">
              <a:rPr lang="en-US" smtClean="0"/>
              <a:pPr/>
              <a:t>11/12/2014</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742DECE0-C847-4427-9F1D-8C6675D7DBC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368032" y="0"/>
            <a:ext cx="877824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cxnSp>
        <p:nvCxnSpPr>
          <p:cNvPr id="9" name="Straight Connector 8"/>
          <p:cNvCxnSpPr/>
          <p:nvPr/>
        </p:nvCxnSpPr>
        <p:spPr>
          <a:xfrm flipV="1">
            <a:off x="363195" y="1885028"/>
            <a:ext cx="8782622"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Group 9"/>
          <p:cNvGrpSpPr/>
          <p:nvPr/>
        </p:nvGrpSpPr>
        <p:grpSpPr>
          <a:xfrm rot="5400000">
            <a:off x="8514581" y="1219200"/>
            <a:ext cx="132763" cy="128466"/>
            <a:chOff x="6668087" y="1297746"/>
            <a:chExt cx="161840" cy="156602"/>
          </a:xfrm>
        </p:grpSpPr>
        <p:cxnSp>
          <p:nvCxnSpPr>
            <p:cNvPr id="15" name="Straight Connector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368032" y="1893781"/>
            <a:ext cx="8778240" cy="4960144"/>
          </a:xfrm>
          <a:solidFill>
            <a:schemeClr val="bg2"/>
          </a:solidFill>
        </p:spPr>
        <p:txBody>
          <a:bodyPr/>
          <a:lstStyle>
            <a:lvl1pPr marL="0" indent="0">
              <a:buNone/>
              <a:defRPr sz="3200"/>
            </a:lvl1pPr>
            <a:extLst/>
          </a:lstStyle>
          <a:p>
            <a:r>
              <a:rPr kumimoji="0" lang="en-US" smtClean="0"/>
              <a:t>Click icon to add picture</a:t>
            </a:r>
            <a:endParaRPr kumimoji="0" lang="en-US"/>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grpSp>
        <p:nvGrpSpPr>
          <p:cNvPr id="14" name="Group 13"/>
          <p:cNvGrpSpPr/>
          <p:nvPr/>
        </p:nvGrpSpPr>
        <p:grpSpPr>
          <a:xfrm rot="5400000">
            <a:off x="8666981" y="1371600"/>
            <a:ext cx="132763" cy="128466"/>
            <a:chOff x="6668087" y="1297746"/>
            <a:chExt cx="161840" cy="156602"/>
          </a:xfrm>
        </p:grpSpPr>
        <p:cxnSp>
          <p:nvCxnSpPr>
            <p:cNvPr id="11" name="Straight Connector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rot="5400000">
            <a:off x="8320088" y="1474763"/>
            <a:ext cx="132763" cy="128466"/>
            <a:chOff x="6668087" y="1297746"/>
            <a:chExt cx="161840" cy="156602"/>
          </a:xfrm>
        </p:grpSpPr>
        <p:cxnSp>
          <p:nvCxnSpPr>
            <p:cNvPr id="19" name="Straight Connector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Date Placeholder 4"/>
          <p:cNvSpPr>
            <a:spLocks noGrp="1"/>
          </p:cNvSpPr>
          <p:nvPr>
            <p:ph type="dt" sz="half" idx="10"/>
          </p:nvPr>
        </p:nvSpPr>
        <p:spPr>
          <a:xfrm>
            <a:off x="6477000" y="55499"/>
            <a:ext cx="2133600" cy="365125"/>
          </a:xfrm>
        </p:spPr>
        <p:txBody>
          <a:bodyPr/>
          <a:lstStyle>
            <a:extLst/>
          </a:lstStyle>
          <a:p>
            <a:fld id="{78C6DCAF-ACA3-463F-BC3C-0BBF6402C1E5}" type="datetimeFigureOut">
              <a:rPr lang="en-US" smtClean="0"/>
              <a:pPr/>
              <a:t>11/12/2014</a:t>
            </a:fld>
            <a:endParaRPr lang="en-US"/>
          </a:p>
        </p:txBody>
      </p:sp>
      <p:sp>
        <p:nvSpPr>
          <p:cNvPr id="6" name="Footer Placeholder 5"/>
          <p:cNvSpPr>
            <a:spLocks noGrp="1"/>
          </p:cNvSpPr>
          <p:nvPr>
            <p:ph type="ftr" sz="quarter" idx="11"/>
          </p:nvPr>
        </p:nvSpPr>
        <p:spPr>
          <a:xfrm>
            <a:off x="914400" y="55499"/>
            <a:ext cx="5562600" cy="365125"/>
          </a:xfrm>
        </p:spPr>
        <p:txBody>
          <a:bodyPr/>
          <a:lstStyle>
            <a:extLst/>
          </a:lstStyle>
          <a:p>
            <a:endParaRPr lang="en-US"/>
          </a:p>
        </p:txBody>
      </p:sp>
      <p:sp>
        <p:nvSpPr>
          <p:cNvPr id="7" name="Slide Number Placeholder 6"/>
          <p:cNvSpPr>
            <a:spLocks noGrp="1"/>
          </p:cNvSpPr>
          <p:nvPr>
            <p:ph type="sldNum" sz="quarter" idx="12"/>
          </p:nvPr>
        </p:nvSpPr>
        <p:spPr>
          <a:xfrm>
            <a:off x="8610600" y="55499"/>
            <a:ext cx="457200" cy="365125"/>
          </a:xfrm>
        </p:spPr>
        <p:txBody>
          <a:bodyPr/>
          <a:lstStyle>
            <a:extLst/>
          </a:lstStyle>
          <a:p>
            <a:fld id="{742DECE0-C847-4427-9F1D-8C6675D7DBC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Rectangle 7"/>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Rectangle 8"/>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Rectangle 9"/>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ectangle 10"/>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Rectangle 11"/>
          <p:cNvSpPr/>
          <p:nvPr/>
        </p:nvSpPr>
        <p:spPr>
          <a:xfrm>
            <a:off x="309558" y="680477"/>
            <a:ext cx="4572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5" name="Rectangle 14"/>
          <p:cNvSpPr/>
          <p:nvPr/>
        </p:nvSpPr>
        <p:spPr>
          <a:xfrm>
            <a:off x="269073" y="680477"/>
            <a:ext cx="2743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6" name="Rectangle 15"/>
          <p:cNvSpPr/>
          <p:nvPr/>
        </p:nvSpPr>
        <p:spPr>
          <a:xfrm>
            <a:off x="250020"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7" name="Rectangle 16"/>
          <p:cNvSpPr/>
          <p:nvPr/>
        </p:nvSpPr>
        <p:spPr>
          <a:xfrm>
            <a:off x="221768"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Title Placeholder 21"/>
          <p:cNvSpPr>
            <a:spLocks noGrp="1"/>
          </p:cNvSpPr>
          <p:nvPr>
            <p:ph type="title"/>
          </p:nvPr>
        </p:nvSpPr>
        <p:spPr>
          <a:xfrm>
            <a:off x="914400" y="512064"/>
            <a:ext cx="7772400" cy="914400"/>
          </a:xfrm>
          <a:prstGeom prst="rect">
            <a:avLst/>
          </a:prstGeom>
        </p:spPr>
        <p:txBody>
          <a:bodyPr vert="horz" anchor="t">
            <a:noAutofit/>
          </a:bodyPr>
          <a:lstStyle>
            <a:extLst/>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783560"/>
            <a:ext cx="7772400" cy="4572000"/>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fld id="{78C6DCAF-ACA3-463F-BC3C-0BBF6402C1E5}" type="datetimeFigureOut">
              <a:rPr lang="en-US" smtClean="0"/>
              <a:pPr/>
              <a:t>11/12/2014</a:t>
            </a:fld>
            <a:endParaRPr lang="en-US"/>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endParaRPr lang="en-US"/>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defRPr>
            </a:lvl1pPr>
            <a:extLst/>
          </a:lstStyle>
          <a:p>
            <a:fld id="{742DECE0-C847-4427-9F1D-8C6675D7DBCD}"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0.jpeg"/><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image" Target="../media/image47.jpeg"/><Relationship Id="rId4" Type="http://schemas.openxmlformats.org/officeDocument/2006/relationships/image" Target="../media/image46.jpeg"/></Relationships>
</file>

<file path=ppt/slides/_rels/slide3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4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image" Target="../media/image58.jpeg"/><Relationship Id="rId4" Type="http://schemas.openxmlformats.org/officeDocument/2006/relationships/image" Target="../media/image57.jpeg"/></Relationships>
</file>

<file path=ppt/slides/_rels/slide4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60.jpeg"/></Relationships>
</file>

<file path=ppt/slides/_rels/slide4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62.jpeg"/></Relationships>
</file>

<file path=ppt/slides/_rels/slide4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64.jpeg"/></Relationships>
</file>

<file path=ppt/slides/_rels/slide4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4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70.jpeg"/></Relationships>
</file>

<file path=ppt/slides/_rels/slide4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72.jpeg"/></Relationships>
</file>

<file path=ppt/slides/_rels/slide4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74.jpeg"/></Relationships>
</file>

<file path=ppt/slides/_rels/slide4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76.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5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0.xml"/><Relationship Id="rId1" Type="http://schemas.openxmlformats.org/officeDocument/2006/relationships/slideLayout" Target="../slideLayouts/slideLayout1.xml"/><Relationship Id="rId5" Type="http://schemas.openxmlformats.org/officeDocument/2006/relationships/image" Target="../media/image79.jpeg"/><Relationship Id="rId4" Type="http://schemas.openxmlformats.org/officeDocument/2006/relationships/image" Target="../media/image78.jpeg"/></Relationships>
</file>

<file path=ppt/slides/_rels/slide5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80.jpeg"/></Relationships>
</file>

<file path=ppt/slides/_rels/slide5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image" Target="../media/image82.jpeg"/></Relationships>
</file>

<file path=ppt/slides/_rels/slide5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3.xml"/><Relationship Id="rId1" Type="http://schemas.openxmlformats.org/officeDocument/2006/relationships/slideLayout" Target="../slideLayouts/slideLayout1.xml"/><Relationship Id="rId5" Type="http://schemas.openxmlformats.org/officeDocument/2006/relationships/image" Target="../media/image85.jpeg"/><Relationship Id="rId4" Type="http://schemas.openxmlformats.org/officeDocument/2006/relationships/image" Target="../media/image84.jpeg"/></Relationships>
</file>

<file path=ppt/slides/_rels/slide5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image" Target="../media/image87.jpeg"/></Relationships>
</file>

<file path=ppt/slides/_rels/slide5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89.jpeg"/></Relationships>
</file>

<file path=ppt/slides/_rels/slide5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56.xml"/><Relationship Id="rId1" Type="http://schemas.openxmlformats.org/officeDocument/2006/relationships/slideLayout" Target="../slideLayouts/slideLayout1.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_rels/slide5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95.jpeg"/></Relationships>
</file>

<file path=ppt/slides/_rels/slide5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8.xml"/><Relationship Id="rId1" Type="http://schemas.openxmlformats.org/officeDocument/2006/relationships/slideLayout" Target="../slideLayouts/slideLayout1.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jpeg"/></Relationships>
</file>

<file path=ppt/slides/_rels/slide5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59.xml"/><Relationship Id="rId1" Type="http://schemas.openxmlformats.org/officeDocument/2006/relationships/slideLayout" Target="../slideLayouts/slideLayout1.xml"/><Relationship Id="rId5" Type="http://schemas.openxmlformats.org/officeDocument/2006/relationships/image" Target="../media/image102.jpeg"/><Relationship Id="rId4" Type="http://schemas.openxmlformats.org/officeDocument/2006/relationships/image" Target="../media/image101.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61.xml"/><Relationship Id="rId1" Type="http://schemas.openxmlformats.org/officeDocument/2006/relationships/slideLayout" Target="../slideLayouts/slideLayout1.xml"/><Relationship Id="rId6" Type="http://schemas.openxmlformats.org/officeDocument/2006/relationships/image" Target="../media/image107.jpeg"/><Relationship Id="rId5" Type="http://schemas.openxmlformats.org/officeDocument/2006/relationships/image" Target="../media/image106.jpeg"/><Relationship Id="rId4" Type="http://schemas.openxmlformats.org/officeDocument/2006/relationships/image" Target="../media/image105.jpeg"/></Relationships>
</file>

<file path=ppt/slides/_rels/slide6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62.xml"/><Relationship Id="rId1" Type="http://schemas.openxmlformats.org/officeDocument/2006/relationships/slideLayout" Target="../slideLayouts/slideLayout1.xml"/><Relationship Id="rId5" Type="http://schemas.openxmlformats.org/officeDocument/2006/relationships/image" Target="../media/image110.jpeg"/><Relationship Id="rId4" Type="http://schemas.openxmlformats.org/officeDocument/2006/relationships/image" Target="../media/image109.jpeg"/></Relationships>
</file>

<file path=ppt/slides/_rels/slide63.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63.xml"/><Relationship Id="rId1" Type="http://schemas.openxmlformats.org/officeDocument/2006/relationships/slideLayout" Target="../slideLayouts/slideLayout1.xml"/><Relationship Id="rId5" Type="http://schemas.openxmlformats.org/officeDocument/2006/relationships/image" Target="../media/image113.jpeg"/><Relationship Id="rId4" Type="http://schemas.openxmlformats.org/officeDocument/2006/relationships/image" Target="../media/image112.jpeg"/></Relationships>
</file>

<file path=ppt/slides/_rels/slide64.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64.xml"/><Relationship Id="rId1" Type="http://schemas.openxmlformats.org/officeDocument/2006/relationships/slideLayout" Target="../slideLayouts/slideLayout1.xml"/><Relationship Id="rId5" Type="http://schemas.openxmlformats.org/officeDocument/2006/relationships/image" Target="../media/image116.jpeg"/><Relationship Id="rId4" Type="http://schemas.openxmlformats.org/officeDocument/2006/relationships/image" Target="../media/image115.jpeg"/></Relationships>
</file>

<file path=ppt/slides/_rels/slide65.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65.xml"/><Relationship Id="rId1" Type="http://schemas.openxmlformats.org/officeDocument/2006/relationships/slideLayout" Target="../slideLayouts/slideLayout1.xml"/><Relationship Id="rId4" Type="http://schemas.openxmlformats.org/officeDocument/2006/relationships/image" Target="../media/image118.jpeg"/></Relationships>
</file>

<file path=ppt/slides/_rels/slide6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6.xml"/><Relationship Id="rId1" Type="http://schemas.openxmlformats.org/officeDocument/2006/relationships/slideLayout" Target="../slideLayouts/slideLayout1.xml"/><Relationship Id="rId6" Type="http://schemas.openxmlformats.org/officeDocument/2006/relationships/image" Target="../media/image120.jpeg"/><Relationship Id="rId5" Type="http://schemas.openxmlformats.org/officeDocument/2006/relationships/image" Target="../media/image119.jpeg"/><Relationship Id="rId4" Type="http://schemas.openxmlformats.org/officeDocument/2006/relationships/image" Target="../media/image47.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685800"/>
            <a:ext cx="7772400" cy="1975104"/>
          </a:xfrm>
        </p:spPr>
        <p:txBody>
          <a:bodyPr/>
          <a:lstStyle/>
          <a:p>
            <a:r>
              <a:rPr lang="en-US" dirty="0" smtClean="0"/>
              <a:t>Always Advancing Pervious</a:t>
            </a:r>
            <a:endParaRPr lang="en-US" dirty="0"/>
          </a:p>
        </p:txBody>
      </p:sp>
      <p:sp>
        <p:nvSpPr>
          <p:cNvPr id="3" name="Subtitle 2"/>
          <p:cNvSpPr>
            <a:spLocks noGrp="1"/>
          </p:cNvSpPr>
          <p:nvPr>
            <p:ph type="subTitle" idx="1"/>
          </p:nvPr>
        </p:nvSpPr>
        <p:spPr>
          <a:xfrm>
            <a:off x="838200" y="3200400"/>
            <a:ext cx="7772400" cy="1752600"/>
          </a:xfrm>
        </p:spPr>
        <p:txBody>
          <a:bodyPr>
            <a:noAutofit/>
          </a:bodyPr>
          <a:lstStyle/>
          <a:p>
            <a:r>
              <a:rPr lang="en-US" sz="3600" dirty="0" smtClean="0"/>
              <a:t>Pervious challenges:</a:t>
            </a:r>
          </a:p>
          <a:p>
            <a:r>
              <a:rPr lang="en-US" sz="3600" dirty="0" smtClean="0"/>
              <a:t>	Build tougher pavement.</a:t>
            </a:r>
          </a:p>
          <a:p>
            <a:r>
              <a:rPr lang="en-US" sz="3600" dirty="0" smtClean="0"/>
              <a:t>	Build pavement that drains well.</a:t>
            </a:r>
          </a:p>
        </p:txBody>
      </p:sp>
      <p:pic>
        <p:nvPicPr>
          <p:cNvPr id="5" name="Picture 4" descr="zztoadyP7263130ak1.jpg"/>
          <p:cNvPicPr>
            <a:picLocks noChangeAspect="1"/>
          </p:cNvPicPr>
          <p:nvPr/>
        </p:nvPicPr>
        <p:blipFill>
          <a:blip r:embed="rId3" cstate="print"/>
          <a:stretch>
            <a:fillRect/>
          </a:stretch>
        </p:blipFill>
        <p:spPr>
          <a:xfrm>
            <a:off x="5257800" y="1524000"/>
            <a:ext cx="3042430" cy="213360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66800" y="5410200"/>
            <a:ext cx="6858000" cy="1066800"/>
          </a:xfrm>
        </p:spPr>
        <p:txBody>
          <a:bodyPr>
            <a:normAutofit/>
          </a:bodyPr>
          <a:lstStyle/>
          <a:p>
            <a:r>
              <a:rPr lang="en-US" sz="3200" dirty="0" smtClean="0"/>
              <a:t>Bunyan Pervious Roast, 2010</a:t>
            </a:r>
          </a:p>
        </p:txBody>
      </p:sp>
      <p:sp>
        <p:nvSpPr>
          <p:cNvPr id="9" name="Title 1"/>
          <p:cNvSpPr>
            <a:spLocks noGrp="1"/>
          </p:cNvSpPr>
          <p:nvPr>
            <p:ph type="ctrTitle"/>
          </p:nvPr>
        </p:nvSpPr>
        <p:spPr>
          <a:xfrm>
            <a:off x="685800" y="228600"/>
            <a:ext cx="7772400" cy="762000"/>
          </a:xfrm>
        </p:spPr>
        <p:txBody>
          <a:bodyPr/>
          <a:lstStyle/>
          <a:p>
            <a:r>
              <a:rPr lang="en-US" dirty="0" err="1" smtClean="0"/>
              <a:t>Perv</a:t>
            </a:r>
            <a:r>
              <a:rPr lang="en-US" dirty="0" smtClean="0"/>
              <a:t> camp</a:t>
            </a:r>
            <a:endParaRPr lang="en-US" dirty="0"/>
          </a:p>
        </p:txBody>
      </p:sp>
      <p:pic>
        <p:nvPicPr>
          <p:cNvPr id="6" name="Picture 5" descr="DSC_0102ak1.jpg"/>
          <p:cNvPicPr>
            <a:picLocks noChangeAspect="1"/>
          </p:cNvPicPr>
          <p:nvPr/>
        </p:nvPicPr>
        <p:blipFill>
          <a:blip r:embed="rId3" cstate="print"/>
          <a:stretch>
            <a:fillRect/>
          </a:stretch>
        </p:blipFill>
        <p:spPr>
          <a:xfrm>
            <a:off x="838200" y="1066800"/>
            <a:ext cx="4105656" cy="2726891"/>
          </a:xfrm>
          <a:prstGeom prst="rect">
            <a:avLst/>
          </a:prstGeom>
        </p:spPr>
      </p:pic>
      <p:pic>
        <p:nvPicPr>
          <p:cNvPr id="7" name="Picture 6" descr="DSC_0156ak1.jpg"/>
          <p:cNvPicPr>
            <a:picLocks noChangeAspect="1"/>
          </p:cNvPicPr>
          <p:nvPr/>
        </p:nvPicPr>
        <p:blipFill>
          <a:blip r:embed="rId4" cstate="print"/>
          <a:stretch>
            <a:fillRect/>
          </a:stretch>
        </p:blipFill>
        <p:spPr>
          <a:xfrm>
            <a:off x="5181600" y="304800"/>
            <a:ext cx="3505200" cy="2328081"/>
          </a:xfrm>
          <a:prstGeom prst="rect">
            <a:avLst/>
          </a:prstGeom>
        </p:spPr>
      </p:pic>
      <p:pic>
        <p:nvPicPr>
          <p:cNvPr id="8" name="Picture 7" descr="DSC_0046ak1pPlusMid.jpg"/>
          <p:cNvPicPr>
            <a:picLocks noChangeAspect="1"/>
          </p:cNvPicPr>
          <p:nvPr/>
        </p:nvPicPr>
        <p:blipFill>
          <a:blip r:embed="rId5" cstate="print"/>
          <a:stretch>
            <a:fillRect/>
          </a:stretch>
        </p:blipFill>
        <p:spPr>
          <a:xfrm>
            <a:off x="4495800" y="2971800"/>
            <a:ext cx="4191000" cy="2783575"/>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4400" y="762000"/>
            <a:ext cx="3810000" cy="3048000"/>
          </a:xfrm>
        </p:spPr>
        <p:txBody>
          <a:bodyPr>
            <a:normAutofit/>
          </a:bodyPr>
          <a:lstStyle/>
          <a:p>
            <a:r>
              <a:rPr lang="en-US" sz="3200" dirty="0" smtClean="0"/>
              <a:t>Wet, metallic sheen.</a:t>
            </a:r>
          </a:p>
          <a:p>
            <a:r>
              <a:rPr lang="en-US" sz="3200" dirty="0" smtClean="0"/>
              <a:t>Well formed paste.</a:t>
            </a:r>
          </a:p>
          <a:p>
            <a:r>
              <a:rPr lang="en-US" sz="3200" dirty="0" smtClean="0"/>
              <a:t>Particle packed.</a:t>
            </a:r>
          </a:p>
          <a:p>
            <a:r>
              <a:rPr lang="en-US" sz="3200" dirty="0" smtClean="0"/>
              <a:t>Check</a:t>
            </a:r>
          </a:p>
          <a:p>
            <a:r>
              <a:rPr lang="en-US" sz="3200" dirty="0" smtClean="0"/>
              <a:t>Check</a:t>
            </a:r>
          </a:p>
          <a:p>
            <a:r>
              <a:rPr lang="en-US" sz="3200" dirty="0" smtClean="0"/>
              <a:t>Check</a:t>
            </a:r>
          </a:p>
        </p:txBody>
      </p:sp>
      <p:sp>
        <p:nvSpPr>
          <p:cNvPr id="9" name="Title 1"/>
          <p:cNvSpPr>
            <a:spLocks noGrp="1"/>
          </p:cNvSpPr>
          <p:nvPr>
            <p:ph type="ctrTitle"/>
          </p:nvPr>
        </p:nvSpPr>
        <p:spPr>
          <a:xfrm>
            <a:off x="685800" y="228600"/>
            <a:ext cx="7772400" cy="762000"/>
          </a:xfrm>
        </p:spPr>
        <p:txBody>
          <a:bodyPr/>
          <a:lstStyle/>
          <a:p>
            <a:r>
              <a:rPr lang="en-US" dirty="0" smtClean="0"/>
              <a:t>Freeze resistant</a:t>
            </a:r>
            <a:endParaRPr lang="en-US" dirty="0"/>
          </a:p>
        </p:txBody>
      </p:sp>
      <p:pic>
        <p:nvPicPr>
          <p:cNvPr id="5" name="Picture 4" descr="triNorthFitch094ak1.jpg"/>
          <p:cNvPicPr>
            <a:picLocks noChangeAspect="1"/>
          </p:cNvPicPr>
          <p:nvPr/>
        </p:nvPicPr>
        <p:blipFill>
          <a:blip r:embed="rId3" cstate="print"/>
          <a:stretch>
            <a:fillRect/>
          </a:stretch>
        </p:blipFill>
        <p:spPr>
          <a:xfrm>
            <a:off x="2895600" y="2362200"/>
            <a:ext cx="5715000" cy="4286250"/>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38200" y="5486400"/>
            <a:ext cx="8001000" cy="1143000"/>
          </a:xfrm>
        </p:spPr>
        <p:txBody>
          <a:bodyPr>
            <a:normAutofit/>
          </a:bodyPr>
          <a:lstStyle/>
          <a:p>
            <a:r>
              <a:rPr lang="en-US" sz="3200" dirty="0" smtClean="0"/>
              <a:t>High Performance Deicing Products in Action </a:t>
            </a:r>
          </a:p>
        </p:txBody>
      </p:sp>
      <p:sp>
        <p:nvSpPr>
          <p:cNvPr id="9" name="Title 1"/>
          <p:cNvSpPr>
            <a:spLocks noGrp="1"/>
          </p:cNvSpPr>
          <p:nvPr>
            <p:ph type="ctrTitle"/>
          </p:nvPr>
        </p:nvSpPr>
        <p:spPr>
          <a:xfrm>
            <a:off x="685800" y="228600"/>
            <a:ext cx="7772400" cy="762000"/>
          </a:xfrm>
        </p:spPr>
        <p:txBody>
          <a:bodyPr/>
          <a:lstStyle/>
          <a:p>
            <a:r>
              <a:rPr lang="en-US" dirty="0" smtClean="0"/>
              <a:t>Salt Belt, 2013-14</a:t>
            </a:r>
            <a:endParaRPr lang="en-US" dirty="0"/>
          </a:p>
        </p:txBody>
      </p:sp>
      <p:pic>
        <p:nvPicPr>
          <p:cNvPr id="5" name="Picture 4" descr="saltPitts1403DSC_0014ak1.jpg"/>
          <p:cNvPicPr>
            <a:picLocks noChangeAspect="1"/>
          </p:cNvPicPr>
          <p:nvPr/>
        </p:nvPicPr>
        <p:blipFill>
          <a:blip r:embed="rId3" cstate="print"/>
          <a:stretch>
            <a:fillRect/>
          </a:stretch>
        </p:blipFill>
        <p:spPr>
          <a:xfrm>
            <a:off x="990600" y="1066800"/>
            <a:ext cx="7467600" cy="4959824"/>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38200" y="5486400"/>
            <a:ext cx="8001000" cy="1143000"/>
          </a:xfrm>
        </p:spPr>
        <p:txBody>
          <a:bodyPr>
            <a:normAutofit/>
          </a:bodyPr>
          <a:lstStyle/>
          <a:p>
            <a:r>
              <a:rPr lang="en-US" sz="3200" dirty="0" smtClean="0"/>
              <a:t>High Performance Deicing Products in Action </a:t>
            </a:r>
          </a:p>
        </p:txBody>
      </p:sp>
      <p:sp>
        <p:nvSpPr>
          <p:cNvPr id="9" name="Title 1"/>
          <p:cNvSpPr>
            <a:spLocks noGrp="1"/>
          </p:cNvSpPr>
          <p:nvPr>
            <p:ph type="ctrTitle"/>
          </p:nvPr>
        </p:nvSpPr>
        <p:spPr>
          <a:xfrm>
            <a:off x="685800" y="228600"/>
            <a:ext cx="7772400" cy="762000"/>
          </a:xfrm>
        </p:spPr>
        <p:txBody>
          <a:bodyPr/>
          <a:lstStyle/>
          <a:p>
            <a:r>
              <a:rPr lang="en-US" dirty="0" smtClean="0"/>
              <a:t>Salt Belt, 2013-14</a:t>
            </a:r>
            <a:endParaRPr lang="en-US" dirty="0"/>
          </a:p>
        </p:txBody>
      </p:sp>
      <p:pic>
        <p:nvPicPr>
          <p:cNvPr id="6" name="Picture 5" descr="freezeBaltDSC_0100ak1.jpg"/>
          <p:cNvPicPr>
            <a:picLocks noChangeAspect="1"/>
          </p:cNvPicPr>
          <p:nvPr/>
        </p:nvPicPr>
        <p:blipFill>
          <a:blip r:embed="rId3" cstate="print"/>
          <a:stretch>
            <a:fillRect/>
          </a:stretch>
        </p:blipFill>
        <p:spPr>
          <a:xfrm>
            <a:off x="2286000" y="1066800"/>
            <a:ext cx="3340289" cy="5029200"/>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38200" y="5486400"/>
            <a:ext cx="8001000" cy="1143000"/>
          </a:xfrm>
        </p:spPr>
        <p:txBody>
          <a:bodyPr>
            <a:normAutofit/>
          </a:bodyPr>
          <a:lstStyle/>
          <a:p>
            <a:r>
              <a:rPr lang="en-US" sz="3200" dirty="0" smtClean="0"/>
              <a:t>High Performance Deicing Products in Action </a:t>
            </a:r>
          </a:p>
        </p:txBody>
      </p:sp>
      <p:sp>
        <p:nvSpPr>
          <p:cNvPr id="9" name="Title 1"/>
          <p:cNvSpPr>
            <a:spLocks noGrp="1"/>
          </p:cNvSpPr>
          <p:nvPr>
            <p:ph type="ctrTitle"/>
          </p:nvPr>
        </p:nvSpPr>
        <p:spPr>
          <a:xfrm>
            <a:off x="685800" y="228600"/>
            <a:ext cx="7772400" cy="762000"/>
          </a:xfrm>
        </p:spPr>
        <p:txBody>
          <a:bodyPr/>
          <a:lstStyle/>
          <a:p>
            <a:r>
              <a:rPr lang="en-US" dirty="0" smtClean="0"/>
              <a:t>Salt Belt, 2013-14</a:t>
            </a:r>
            <a:endParaRPr lang="en-US" dirty="0"/>
          </a:p>
        </p:txBody>
      </p:sp>
      <p:pic>
        <p:nvPicPr>
          <p:cNvPr id="5" name="Picture 4" descr="freezeBaltDSC_0159ak1.jpg"/>
          <p:cNvPicPr>
            <a:picLocks noChangeAspect="1"/>
          </p:cNvPicPr>
          <p:nvPr/>
        </p:nvPicPr>
        <p:blipFill>
          <a:blip r:embed="rId3" cstate="print"/>
          <a:stretch>
            <a:fillRect/>
          </a:stretch>
        </p:blipFill>
        <p:spPr>
          <a:xfrm>
            <a:off x="4724400" y="1295400"/>
            <a:ext cx="4114800" cy="4773630"/>
          </a:xfrm>
          <a:prstGeom prst="rect">
            <a:avLst/>
          </a:prstGeom>
        </p:spPr>
      </p:pic>
      <p:pic>
        <p:nvPicPr>
          <p:cNvPr id="7" name="Picture 6" descr="IMG_0646.JPG"/>
          <p:cNvPicPr>
            <a:picLocks noChangeAspect="1"/>
          </p:cNvPicPr>
          <p:nvPr/>
        </p:nvPicPr>
        <p:blipFill>
          <a:blip r:embed="rId4" cstate="print"/>
          <a:stretch>
            <a:fillRect/>
          </a:stretch>
        </p:blipFill>
        <p:spPr>
          <a:xfrm>
            <a:off x="685800" y="2057400"/>
            <a:ext cx="3774732" cy="2819399"/>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38200" y="5486400"/>
            <a:ext cx="8001000" cy="1143000"/>
          </a:xfrm>
        </p:spPr>
        <p:txBody>
          <a:bodyPr>
            <a:normAutofit/>
          </a:bodyPr>
          <a:lstStyle/>
          <a:p>
            <a:r>
              <a:rPr lang="en-US" sz="3200" dirty="0" smtClean="0"/>
              <a:t>Salt free.</a:t>
            </a:r>
          </a:p>
        </p:txBody>
      </p:sp>
      <p:sp>
        <p:nvSpPr>
          <p:cNvPr id="9" name="Title 1"/>
          <p:cNvSpPr>
            <a:spLocks noGrp="1"/>
          </p:cNvSpPr>
          <p:nvPr>
            <p:ph type="ctrTitle"/>
          </p:nvPr>
        </p:nvSpPr>
        <p:spPr>
          <a:xfrm>
            <a:off x="685800" y="228600"/>
            <a:ext cx="7772400" cy="762000"/>
          </a:xfrm>
        </p:spPr>
        <p:txBody>
          <a:bodyPr/>
          <a:lstStyle/>
          <a:p>
            <a:r>
              <a:rPr lang="en-US" dirty="0" smtClean="0"/>
              <a:t>Salt Belt, 2013-14</a:t>
            </a:r>
            <a:endParaRPr lang="en-US" dirty="0"/>
          </a:p>
        </p:txBody>
      </p:sp>
      <p:pic>
        <p:nvPicPr>
          <p:cNvPr id="8" name="Picture 7" descr="freezeBaltDSC_0117ak1.jpg"/>
          <p:cNvPicPr>
            <a:picLocks noChangeAspect="1"/>
          </p:cNvPicPr>
          <p:nvPr/>
        </p:nvPicPr>
        <p:blipFill>
          <a:blip r:embed="rId3" cstate="print"/>
          <a:stretch>
            <a:fillRect/>
          </a:stretch>
        </p:blipFill>
        <p:spPr>
          <a:xfrm>
            <a:off x="914400" y="990600"/>
            <a:ext cx="7696200" cy="5111655"/>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38200" y="5486400"/>
            <a:ext cx="8001000" cy="1143000"/>
          </a:xfrm>
        </p:spPr>
        <p:txBody>
          <a:bodyPr>
            <a:normAutofit/>
          </a:bodyPr>
          <a:lstStyle/>
          <a:p>
            <a:r>
              <a:rPr lang="en-US" sz="3200" dirty="0" smtClean="0"/>
              <a:t>Pervious Carnage </a:t>
            </a:r>
          </a:p>
        </p:txBody>
      </p:sp>
      <p:sp>
        <p:nvSpPr>
          <p:cNvPr id="9" name="Title 1"/>
          <p:cNvSpPr>
            <a:spLocks noGrp="1"/>
          </p:cNvSpPr>
          <p:nvPr>
            <p:ph type="ctrTitle"/>
          </p:nvPr>
        </p:nvSpPr>
        <p:spPr>
          <a:xfrm>
            <a:off x="685800" y="228600"/>
            <a:ext cx="7772400" cy="762000"/>
          </a:xfrm>
        </p:spPr>
        <p:txBody>
          <a:bodyPr/>
          <a:lstStyle/>
          <a:p>
            <a:r>
              <a:rPr lang="en-US" dirty="0" smtClean="0"/>
              <a:t>Salt Belt, 2013-14</a:t>
            </a:r>
            <a:endParaRPr lang="en-US" dirty="0"/>
          </a:p>
        </p:txBody>
      </p:sp>
      <p:pic>
        <p:nvPicPr>
          <p:cNvPr id="5" name="Picture 4" descr="freezeBaltDSC_0102ak1.jpg"/>
          <p:cNvPicPr>
            <a:picLocks noChangeAspect="1"/>
          </p:cNvPicPr>
          <p:nvPr/>
        </p:nvPicPr>
        <p:blipFill>
          <a:blip r:embed="rId3" cstate="print"/>
          <a:stretch>
            <a:fillRect/>
          </a:stretch>
        </p:blipFill>
        <p:spPr>
          <a:xfrm>
            <a:off x="838200" y="914400"/>
            <a:ext cx="7772400" cy="5162266"/>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66800" y="4800600"/>
            <a:ext cx="4038600" cy="1143000"/>
          </a:xfrm>
        </p:spPr>
        <p:txBody>
          <a:bodyPr>
            <a:normAutofit/>
          </a:bodyPr>
          <a:lstStyle/>
          <a:p>
            <a:r>
              <a:rPr lang="en-US" sz="3200" dirty="0" smtClean="0"/>
              <a:t>Pervious Carnage </a:t>
            </a:r>
          </a:p>
        </p:txBody>
      </p:sp>
      <p:sp>
        <p:nvSpPr>
          <p:cNvPr id="9" name="Title 1"/>
          <p:cNvSpPr>
            <a:spLocks noGrp="1"/>
          </p:cNvSpPr>
          <p:nvPr>
            <p:ph type="ctrTitle"/>
          </p:nvPr>
        </p:nvSpPr>
        <p:spPr>
          <a:xfrm>
            <a:off x="685800" y="228600"/>
            <a:ext cx="7772400" cy="762000"/>
          </a:xfrm>
        </p:spPr>
        <p:txBody>
          <a:bodyPr/>
          <a:lstStyle/>
          <a:p>
            <a:r>
              <a:rPr lang="en-US" dirty="0" smtClean="0"/>
              <a:t>Salt Belt, 2013-14</a:t>
            </a:r>
            <a:endParaRPr lang="en-US" dirty="0"/>
          </a:p>
        </p:txBody>
      </p:sp>
      <p:pic>
        <p:nvPicPr>
          <p:cNvPr id="6" name="Picture 5" descr="saltPitts1403DSC_0024ak1.jpg"/>
          <p:cNvPicPr>
            <a:picLocks noChangeAspect="1"/>
          </p:cNvPicPr>
          <p:nvPr/>
        </p:nvPicPr>
        <p:blipFill>
          <a:blip r:embed="rId3" cstate="print"/>
          <a:stretch>
            <a:fillRect/>
          </a:stretch>
        </p:blipFill>
        <p:spPr>
          <a:xfrm>
            <a:off x="5181600" y="914400"/>
            <a:ext cx="3795783" cy="5715000"/>
          </a:xfrm>
          <a:prstGeom prst="rect">
            <a:avLst/>
          </a:prstGeom>
        </p:spPr>
      </p:pic>
      <p:pic>
        <p:nvPicPr>
          <p:cNvPr id="8" name="Picture 7" descr="saltPitts1403DSC_0016ak1.jpg"/>
          <p:cNvPicPr>
            <a:picLocks noChangeAspect="1"/>
          </p:cNvPicPr>
          <p:nvPr/>
        </p:nvPicPr>
        <p:blipFill>
          <a:blip r:embed="rId4" cstate="print"/>
          <a:stretch>
            <a:fillRect/>
          </a:stretch>
        </p:blipFill>
        <p:spPr>
          <a:xfrm>
            <a:off x="609600" y="1828800"/>
            <a:ext cx="4419600" cy="2935406"/>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600200" y="4800600"/>
            <a:ext cx="4038600" cy="1828800"/>
          </a:xfrm>
        </p:spPr>
        <p:txBody>
          <a:bodyPr>
            <a:normAutofit/>
          </a:bodyPr>
          <a:lstStyle/>
          <a:p>
            <a:r>
              <a:rPr lang="en-US" sz="3200" dirty="0" smtClean="0"/>
              <a:t>Off the shelf</a:t>
            </a:r>
          </a:p>
          <a:p>
            <a:r>
              <a:rPr lang="en-US" sz="3200" dirty="0" smtClean="0"/>
              <a:t>Cost effective</a:t>
            </a:r>
          </a:p>
          <a:p>
            <a:r>
              <a:rPr lang="en-US" sz="3200" dirty="0" smtClean="0"/>
              <a:t>Baseline</a:t>
            </a:r>
          </a:p>
        </p:txBody>
      </p:sp>
      <p:sp>
        <p:nvSpPr>
          <p:cNvPr id="9" name="Title 1"/>
          <p:cNvSpPr>
            <a:spLocks noGrp="1"/>
          </p:cNvSpPr>
          <p:nvPr>
            <p:ph type="ctrTitle"/>
          </p:nvPr>
        </p:nvSpPr>
        <p:spPr>
          <a:xfrm>
            <a:off x="685800" y="228600"/>
            <a:ext cx="7772400" cy="762000"/>
          </a:xfrm>
        </p:spPr>
        <p:txBody>
          <a:bodyPr/>
          <a:lstStyle/>
          <a:p>
            <a:r>
              <a:rPr lang="en-US" dirty="0" smtClean="0"/>
              <a:t>Generic Pervious</a:t>
            </a:r>
            <a:endParaRPr lang="en-US" dirty="0"/>
          </a:p>
        </p:txBody>
      </p:sp>
      <p:pic>
        <p:nvPicPr>
          <p:cNvPr id="7" name="Picture 6" descr="suttonRainday511DSC_0305ak1.jpg"/>
          <p:cNvPicPr>
            <a:picLocks noChangeAspect="1"/>
          </p:cNvPicPr>
          <p:nvPr/>
        </p:nvPicPr>
        <p:blipFill>
          <a:blip r:embed="rId3" cstate="print"/>
          <a:stretch>
            <a:fillRect/>
          </a:stretch>
        </p:blipFill>
        <p:spPr>
          <a:xfrm>
            <a:off x="1600200" y="1066800"/>
            <a:ext cx="6477000" cy="3908397"/>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85800" y="1295400"/>
            <a:ext cx="4876800" cy="3429000"/>
          </a:xfrm>
        </p:spPr>
        <p:txBody>
          <a:bodyPr>
            <a:normAutofit/>
          </a:bodyPr>
          <a:lstStyle/>
          <a:p>
            <a:r>
              <a:rPr lang="en-US" sz="3200" dirty="0" smtClean="0"/>
              <a:t>Proportioned at 20% voids</a:t>
            </a:r>
          </a:p>
          <a:p>
            <a:r>
              <a:rPr lang="en-US" sz="3200" dirty="0" smtClean="0"/>
              <a:t>Wet, metallic sheen</a:t>
            </a:r>
          </a:p>
          <a:p>
            <a:r>
              <a:rPr lang="en-US" sz="3200" dirty="0" smtClean="0"/>
              <a:t>Well formed Paste</a:t>
            </a:r>
          </a:p>
          <a:p>
            <a:r>
              <a:rPr lang="en-US" sz="3200" dirty="0" smtClean="0"/>
              <a:t>Easily reformed Paste</a:t>
            </a:r>
          </a:p>
          <a:p>
            <a:r>
              <a:rPr lang="en-US" sz="3200" dirty="0" smtClean="0"/>
              <a:t>Hydration Stabilizer</a:t>
            </a:r>
          </a:p>
          <a:p>
            <a:endParaRPr lang="en-US" sz="3200" dirty="0" smtClean="0"/>
          </a:p>
          <a:p>
            <a:endParaRPr lang="en-US" sz="3200" dirty="0" smtClean="0"/>
          </a:p>
        </p:txBody>
      </p:sp>
      <p:sp>
        <p:nvSpPr>
          <p:cNvPr id="9" name="Title 1"/>
          <p:cNvSpPr>
            <a:spLocks noGrp="1"/>
          </p:cNvSpPr>
          <p:nvPr>
            <p:ph type="ctrTitle"/>
          </p:nvPr>
        </p:nvSpPr>
        <p:spPr>
          <a:xfrm>
            <a:off x="685800" y="228600"/>
            <a:ext cx="7772400" cy="762000"/>
          </a:xfrm>
        </p:spPr>
        <p:txBody>
          <a:bodyPr/>
          <a:lstStyle/>
          <a:p>
            <a:r>
              <a:rPr lang="en-US" dirty="0" smtClean="0"/>
              <a:t>Generic Pervious</a:t>
            </a:r>
            <a:endParaRPr lang="en-US" dirty="0"/>
          </a:p>
        </p:txBody>
      </p:sp>
      <p:pic>
        <p:nvPicPr>
          <p:cNvPr id="4" name="Picture 3" descr="aggPA204992ak1.jpg"/>
          <p:cNvPicPr>
            <a:picLocks noChangeAspect="1"/>
          </p:cNvPicPr>
          <p:nvPr/>
        </p:nvPicPr>
        <p:blipFill>
          <a:blip r:embed="rId3" cstate="print"/>
          <a:stretch>
            <a:fillRect/>
          </a:stretch>
        </p:blipFill>
        <p:spPr>
          <a:xfrm>
            <a:off x="5486400" y="762000"/>
            <a:ext cx="3429000" cy="3943350"/>
          </a:xfrm>
          <a:prstGeom prst="rect">
            <a:avLst/>
          </a:prstGeom>
        </p:spPr>
      </p:pic>
      <p:pic>
        <p:nvPicPr>
          <p:cNvPr id="5" name="Picture 4" descr="pasteP8058260ak1.jpg"/>
          <p:cNvPicPr>
            <a:picLocks noChangeAspect="1"/>
          </p:cNvPicPr>
          <p:nvPr/>
        </p:nvPicPr>
        <p:blipFill>
          <a:blip r:embed="rId4" cstate="print"/>
          <a:stretch>
            <a:fillRect/>
          </a:stretch>
        </p:blipFill>
        <p:spPr>
          <a:xfrm>
            <a:off x="2133600" y="3733800"/>
            <a:ext cx="3087624" cy="2897124"/>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4400" y="838200"/>
            <a:ext cx="7772400" cy="1447800"/>
          </a:xfrm>
        </p:spPr>
        <p:txBody>
          <a:bodyPr/>
          <a:lstStyle/>
          <a:p>
            <a:r>
              <a:rPr lang="en-US" dirty="0" smtClean="0"/>
              <a:t>David Mitchell</a:t>
            </a:r>
          </a:p>
          <a:p>
            <a:r>
              <a:rPr lang="en-US" dirty="0" smtClean="0"/>
              <a:t>Bunyan Industries</a:t>
            </a:r>
          </a:p>
          <a:p>
            <a:r>
              <a:rPr lang="en-US" dirty="0" smtClean="0"/>
              <a:t>Equipment manufacturer</a:t>
            </a:r>
          </a:p>
          <a:p>
            <a:r>
              <a:rPr lang="en-US" dirty="0" smtClean="0"/>
              <a:t>Allied with NRMCA and promoters of cement and ready mixed concrete</a:t>
            </a:r>
            <a:endParaRPr lang="en-US" dirty="0"/>
          </a:p>
        </p:txBody>
      </p:sp>
      <p:sp>
        <p:nvSpPr>
          <p:cNvPr id="9" name="Title 1"/>
          <p:cNvSpPr>
            <a:spLocks noGrp="1"/>
          </p:cNvSpPr>
          <p:nvPr>
            <p:ph type="ctrTitle"/>
          </p:nvPr>
        </p:nvSpPr>
        <p:spPr>
          <a:xfrm>
            <a:off x="762000" y="228600"/>
            <a:ext cx="7772400" cy="838200"/>
          </a:xfrm>
        </p:spPr>
        <p:txBody>
          <a:bodyPr/>
          <a:lstStyle/>
          <a:p>
            <a:r>
              <a:rPr lang="en-US" dirty="0" smtClean="0"/>
              <a:t>intro</a:t>
            </a:r>
            <a:endParaRPr lang="en-US" dirty="0"/>
          </a:p>
        </p:txBody>
      </p:sp>
      <p:pic>
        <p:nvPicPr>
          <p:cNvPr id="5" name="Picture 4" descr="midgleyPaveapron056bk1.jpg"/>
          <p:cNvPicPr>
            <a:picLocks noChangeAspect="1"/>
          </p:cNvPicPr>
          <p:nvPr/>
        </p:nvPicPr>
        <p:blipFill>
          <a:blip r:embed="rId3" cstate="print"/>
          <a:stretch>
            <a:fillRect/>
          </a:stretch>
        </p:blipFill>
        <p:spPr>
          <a:xfrm>
            <a:off x="5562600" y="228600"/>
            <a:ext cx="2063936" cy="1600200"/>
          </a:xfrm>
          <a:prstGeom prst="rect">
            <a:avLst/>
          </a:prstGeom>
        </p:spPr>
      </p:pic>
      <p:pic>
        <p:nvPicPr>
          <p:cNvPr id="6" name="Picture 5" descr="PA221096ak1.jpg"/>
          <p:cNvPicPr>
            <a:picLocks noChangeAspect="1"/>
          </p:cNvPicPr>
          <p:nvPr/>
        </p:nvPicPr>
        <p:blipFill>
          <a:blip r:embed="rId4" cstate="print"/>
          <a:stretch>
            <a:fillRect/>
          </a:stretch>
        </p:blipFill>
        <p:spPr>
          <a:xfrm>
            <a:off x="5562600" y="2362200"/>
            <a:ext cx="3371850" cy="4495800"/>
          </a:xfrm>
          <a:prstGeom prst="rect">
            <a:avLst/>
          </a:prstGeom>
        </p:spPr>
      </p:pic>
      <p:pic>
        <p:nvPicPr>
          <p:cNvPr id="7" name="Picture 6" descr="P6144154ak1.jpg"/>
          <p:cNvPicPr>
            <a:picLocks noChangeAspect="1"/>
          </p:cNvPicPr>
          <p:nvPr/>
        </p:nvPicPr>
        <p:blipFill>
          <a:blip r:embed="rId5" cstate="print"/>
          <a:stretch>
            <a:fillRect/>
          </a:stretch>
        </p:blipFill>
        <p:spPr>
          <a:xfrm>
            <a:off x="685800" y="2362200"/>
            <a:ext cx="4724400" cy="3543300"/>
          </a:xfrm>
          <a:prstGeom prst="rect">
            <a:avLst/>
          </a:prstGeom>
        </p:spPr>
      </p:pic>
      <p:pic>
        <p:nvPicPr>
          <p:cNvPr id="8" name="Picture 7" descr="B105m1.jpg"/>
          <p:cNvPicPr>
            <a:picLocks noChangeAspect="1"/>
          </p:cNvPicPr>
          <p:nvPr/>
        </p:nvPicPr>
        <p:blipFill>
          <a:blip r:embed="rId6" cstate="print"/>
          <a:stretch>
            <a:fillRect/>
          </a:stretch>
        </p:blipFill>
        <p:spPr>
          <a:xfrm>
            <a:off x="2057400" y="6048704"/>
            <a:ext cx="3352800" cy="809296"/>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47800" y="1295400"/>
            <a:ext cx="4876800" cy="2286000"/>
          </a:xfrm>
        </p:spPr>
        <p:txBody>
          <a:bodyPr>
            <a:normAutofit/>
          </a:bodyPr>
          <a:lstStyle/>
          <a:p>
            <a:r>
              <a:rPr lang="en-US" sz="3200" dirty="0" smtClean="0"/>
              <a:t>Intended purpose?</a:t>
            </a:r>
          </a:p>
          <a:p>
            <a:r>
              <a:rPr lang="en-US" sz="3200" dirty="0" smtClean="0"/>
              <a:t>What generates air?</a:t>
            </a:r>
          </a:p>
          <a:p>
            <a:r>
              <a:rPr lang="en-US" sz="3200" dirty="0" smtClean="0"/>
              <a:t>What maintains air?</a:t>
            </a:r>
          </a:p>
          <a:p>
            <a:r>
              <a:rPr lang="en-US" sz="3200" dirty="0" smtClean="0"/>
              <a:t>Compromised density?</a:t>
            </a:r>
          </a:p>
        </p:txBody>
      </p:sp>
      <p:sp>
        <p:nvSpPr>
          <p:cNvPr id="9" name="Title 1"/>
          <p:cNvSpPr>
            <a:spLocks noGrp="1"/>
          </p:cNvSpPr>
          <p:nvPr>
            <p:ph type="ctrTitle"/>
          </p:nvPr>
        </p:nvSpPr>
        <p:spPr>
          <a:xfrm>
            <a:off x="685800" y="228600"/>
            <a:ext cx="7772400" cy="762000"/>
          </a:xfrm>
        </p:spPr>
        <p:txBody>
          <a:bodyPr/>
          <a:lstStyle/>
          <a:p>
            <a:r>
              <a:rPr lang="en-US" dirty="0" smtClean="0"/>
              <a:t>Air?  Or, not to air?</a:t>
            </a: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47800" y="1295400"/>
            <a:ext cx="4876800" cy="2286000"/>
          </a:xfrm>
        </p:spPr>
        <p:txBody>
          <a:bodyPr>
            <a:normAutofit/>
          </a:bodyPr>
          <a:lstStyle/>
          <a:p>
            <a:r>
              <a:rPr lang="en-US" sz="3200" dirty="0" smtClean="0"/>
              <a:t>Mix Water Conditioner</a:t>
            </a:r>
          </a:p>
          <a:p>
            <a:r>
              <a:rPr lang="en-US" sz="3200" dirty="0" smtClean="0"/>
              <a:t>Silica Fume @ 5%</a:t>
            </a:r>
          </a:p>
          <a:p>
            <a:r>
              <a:rPr lang="en-US" sz="3200" dirty="0" smtClean="0"/>
              <a:t>Structural Fibers @ 5 lb.</a:t>
            </a:r>
          </a:p>
        </p:txBody>
      </p:sp>
      <p:sp>
        <p:nvSpPr>
          <p:cNvPr id="9" name="Title 1"/>
          <p:cNvSpPr>
            <a:spLocks noGrp="1"/>
          </p:cNvSpPr>
          <p:nvPr>
            <p:ph type="ctrTitle"/>
          </p:nvPr>
        </p:nvSpPr>
        <p:spPr>
          <a:xfrm>
            <a:off x="685800" y="228600"/>
            <a:ext cx="7772400" cy="762000"/>
          </a:xfrm>
        </p:spPr>
        <p:txBody>
          <a:bodyPr/>
          <a:lstStyle/>
          <a:p>
            <a:r>
              <a:rPr lang="en-US" dirty="0" smtClean="0"/>
              <a:t>Value added pervious,</a:t>
            </a:r>
            <a:br>
              <a:rPr lang="en-US" dirty="0" smtClean="0"/>
            </a:br>
            <a:r>
              <a:rPr lang="en-US" dirty="0" smtClean="0"/>
              <a:t>	top three components.  </a:t>
            </a:r>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47800" y="4267200"/>
            <a:ext cx="4876800" cy="2286000"/>
          </a:xfrm>
        </p:spPr>
        <p:txBody>
          <a:bodyPr>
            <a:normAutofit/>
          </a:bodyPr>
          <a:lstStyle/>
          <a:p>
            <a:r>
              <a:rPr lang="en-US" sz="3200" dirty="0" smtClean="0"/>
              <a:t>Multi-Layered Pervious</a:t>
            </a:r>
          </a:p>
        </p:txBody>
      </p:sp>
      <p:sp>
        <p:nvSpPr>
          <p:cNvPr id="9" name="Title 1"/>
          <p:cNvSpPr>
            <a:spLocks noGrp="1"/>
          </p:cNvSpPr>
          <p:nvPr>
            <p:ph type="ctrTitle"/>
          </p:nvPr>
        </p:nvSpPr>
        <p:spPr>
          <a:xfrm>
            <a:off x="685800" y="228600"/>
            <a:ext cx="7772400" cy="762000"/>
          </a:xfrm>
        </p:spPr>
        <p:txBody>
          <a:bodyPr/>
          <a:lstStyle/>
          <a:p>
            <a:r>
              <a:rPr lang="en-US" dirty="0" smtClean="0"/>
              <a:t>Innovations</a:t>
            </a:r>
            <a:endParaRPr lang="en-US" dirty="0"/>
          </a:p>
        </p:txBody>
      </p:sp>
      <p:pic>
        <p:nvPicPr>
          <p:cNvPr id="4" name="Picture 3" descr="P5027487ak1.jpg"/>
          <p:cNvPicPr>
            <a:picLocks noChangeAspect="1"/>
          </p:cNvPicPr>
          <p:nvPr/>
        </p:nvPicPr>
        <p:blipFill>
          <a:blip r:embed="rId3" cstate="print"/>
          <a:stretch>
            <a:fillRect/>
          </a:stretch>
        </p:blipFill>
        <p:spPr>
          <a:xfrm>
            <a:off x="1600200" y="914400"/>
            <a:ext cx="6705600" cy="5029200"/>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47800" y="4267200"/>
            <a:ext cx="4876800" cy="2286000"/>
          </a:xfrm>
        </p:spPr>
        <p:txBody>
          <a:bodyPr>
            <a:normAutofit/>
          </a:bodyPr>
          <a:lstStyle/>
          <a:p>
            <a:r>
              <a:rPr lang="en-US" sz="3200" dirty="0" smtClean="0"/>
              <a:t>2011 Bunyan Pervious Roast</a:t>
            </a:r>
          </a:p>
        </p:txBody>
      </p:sp>
      <p:sp>
        <p:nvSpPr>
          <p:cNvPr id="9" name="Title 1"/>
          <p:cNvSpPr>
            <a:spLocks noGrp="1"/>
          </p:cNvSpPr>
          <p:nvPr>
            <p:ph type="ctrTitle"/>
          </p:nvPr>
        </p:nvSpPr>
        <p:spPr>
          <a:xfrm>
            <a:off x="685800" y="228600"/>
            <a:ext cx="7772400" cy="762000"/>
          </a:xfrm>
        </p:spPr>
        <p:txBody>
          <a:bodyPr/>
          <a:lstStyle/>
          <a:p>
            <a:r>
              <a:rPr lang="en-US" dirty="0" smtClean="0"/>
              <a:t>Innovations</a:t>
            </a:r>
            <a:endParaRPr lang="en-US" dirty="0"/>
          </a:p>
        </p:txBody>
      </p:sp>
      <p:pic>
        <p:nvPicPr>
          <p:cNvPr id="5" name="Picture 4" descr="DSC_0099ak1.jpg"/>
          <p:cNvPicPr>
            <a:picLocks noChangeAspect="1"/>
          </p:cNvPicPr>
          <p:nvPr/>
        </p:nvPicPr>
        <p:blipFill>
          <a:blip r:embed="rId3" cstate="print"/>
          <a:stretch>
            <a:fillRect/>
          </a:stretch>
        </p:blipFill>
        <p:spPr>
          <a:xfrm>
            <a:off x="762000" y="914400"/>
            <a:ext cx="8001000" cy="5070704"/>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47800" y="4267200"/>
            <a:ext cx="6705600" cy="2438400"/>
          </a:xfrm>
        </p:spPr>
        <p:txBody>
          <a:bodyPr>
            <a:normAutofit/>
          </a:bodyPr>
          <a:lstStyle/>
          <a:p>
            <a:r>
              <a:rPr lang="en-US" sz="3200" dirty="0" smtClean="0"/>
              <a:t>Pan Floating Pervious at </a:t>
            </a:r>
          </a:p>
          <a:p>
            <a:r>
              <a:rPr lang="en-US" sz="3200" dirty="0" smtClean="0"/>
              <a:t>World of Concrete, Pervious Live 2012</a:t>
            </a:r>
          </a:p>
        </p:txBody>
      </p:sp>
      <p:sp>
        <p:nvSpPr>
          <p:cNvPr id="9" name="Title 1"/>
          <p:cNvSpPr>
            <a:spLocks noGrp="1"/>
          </p:cNvSpPr>
          <p:nvPr>
            <p:ph type="ctrTitle"/>
          </p:nvPr>
        </p:nvSpPr>
        <p:spPr>
          <a:xfrm>
            <a:off x="685800" y="228600"/>
            <a:ext cx="7772400" cy="762000"/>
          </a:xfrm>
        </p:spPr>
        <p:txBody>
          <a:bodyPr/>
          <a:lstStyle/>
          <a:p>
            <a:r>
              <a:rPr lang="en-US" dirty="0" smtClean="0"/>
              <a:t>Innovations</a:t>
            </a:r>
            <a:endParaRPr lang="en-US" dirty="0"/>
          </a:p>
        </p:txBody>
      </p:sp>
      <p:pic>
        <p:nvPicPr>
          <p:cNvPr id="6" name="Picture 5" descr="Bunyan Pan trowel for Pervious Concrete at WOC 2012.JPG"/>
          <p:cNvPicPr>
            <a:picLocks noChangeAspect="1"/>
          </p:cNvPicPr>
          <p:nvPr/>
        </p:nvPicPr>
        <p:blipFill>
          <a:blip r:embed="rId3" cstate="print"/>
          <a:srcRect t="21271"/>
          <a:stretch>
            <a:fillRect/>
          </a:stretch>
        </p:blipFill>
        <p:spPr>
          <a:xfrm>
            <a:off x="838200" y="914400"/>
            <a:ext cx="7924800" cy="4660060"/>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47800" y="4267200"/>
            <a:ext cx="6705600" cy="2438400"/>
          </a:xfrm>
        </p:spPr>
        <p:txBody>
          <a:bodyPr>
            <a:normAutofit/>
          </a:bodyPr>
          <a:lstStyle/>
          <a:p>
            <a:r>
              <a:rPr lang="en-US" sz="3200" dirty="0" smtClean="0"/>
              <a:t>Pan Floating Pervious with</a:t>
            </a:r>
          </a:p>
          <a:p>
            <a:r>
              <a:rPr lang="en-US" sz="3200" dirty="0" smtClean="0"/>
              <a:t>Conventional pan configuration </a:t>
            </a:r>
          </a:p>
        </p:txBody>
      </p:sp>
      <p:sp>
        <p:nvSpPr>
          <p:cNvPr id="9" name="Title 1"/>
          <p:cNvSpPr>
            <a:spLocks noGrp="1"/>
          </p:cNvSpPr>
          <p:nvPr>
            <p:ph type="ctrTitle"/>
          </p:nvPr>
        </p:nvSpPr>
        <p:spPr>
          <a:xfrm>
            <a:off x="685800" y="228600"/>
            <a:ext cx="7772400" cy="762000"/>
          </a:xfrm>
        </p:spPr>
        <p:txBody>
          <a:bodyPr/>
          <a:lstStyle/>
          <a:p>
            <a:r>
              <a:rPr lang="en-US" dirty="0" smtClean="0"/>
              <a:t>Innovations</a:t>
            </a:r>
            <a:endParaRPr lang="en-US" dirty="0"/>
          </a:p>
        </p:txBody>
      </p:sp>
      <p:pic>
        <p:nvPicPr>
          <p:cNvPr id="5" name="Picture 4" descr="paGreensUnivDSC_0141ak1.jpg"/>
          <p:cNvPicPr>
            <a:picLocks noChangeAspect="1"/>
          </p:cNvPicPr>
          <p:nvPr/>
        </p:nvPicPr>
        <p:blipFill>
          <a:blip r:embed="rId3" cstate="print"/>
          <a:stretch>
            <a:fillRect/>
          </a:stretch>
        </p:blipFill>
        <p:spPr>
          <a:xfrm>
            <a:off x="2286000" y="1143000"/>
            <a:ext cx="4648200" cy="4483124"/>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5257800"/>
            <a:ext cx="6705600" cy="990600"/>
          </a:xfrm>
        </p:spPr>
        <p:txBody>
          <a:bodyPr>
            <a:normAutofit/>
          </a:bodyPr>
          <a:lstStyle/>
          <a:p>
            <a:r>
              <a:rPr lang="en-US" sz="3200" dirty="0" smtClean="0"/>
              <a:t>Milled Overlay remains permeable</a:t>
            </a:r>
          </a:p>
        </p:txBody>
      </p:sp>
      <p:sp>
        <p:nvSpPr>
          <p:cNvPr id="9" name="Title 1"/>
          <p:cNvSpPr>
            <a:spLocks noGrp="1"/>
          </p:cNvSpPr>
          <p:nvPr>
            <p:ph type="ctrTitle"/>
          </p:nvPr>
        </p:nvSpPr>
        <p:spPr>
          <a:xfrm>
            <a:off x="685800" y="228600"/>
            <a:ext cx="7772400" cy="762000"/>
          </a:xfrm>
        </p:spPr>
        <p:txBody>
          <a:bodyPr/>
          <a:lstStyle/>
          <a:p>
            <a:r>
              <a:rPr lang="en-US" dirty="0" smtClean="0"/>
              <a:t>Innovations</a:t>
            </a:r>
            <a:endParaRPr lang="en-US" dirty="0"/>
          </a:p>
        </p:txBody>
      </p:sp>
      <p:pic>
        <p:nvPicPr>
          <p:cNvPr id="6" name="Picture 5" descr="DSC_0038ak1wash.jpg"/>
          <p:cNvPicPr>
            <a:picLocks noChangeAspect="1"/>
          </p:cNvPicPr>
          <p:nvPr/>
        </p:nvPicPr>
        <p:blipFill>
          <a:blip r:embed="rId3" cstate="print"/>
          <a:stretch>
            <a:fillRect/>
          </a:stretch>
        </p:blipFill>
        <p:spPr>
          <a:xfrm>
            <a:off x="1304544" y="1258824"/>
            <a:ext cx="6534912" cy="4340352"/>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85800" y="1066800"/>
            <a:ext cx="5715000" cy="3810000"/>
          </a:xfrm>
        </p:spPr>
        <p:txBody>
          <a:bodyPr>
            <a:normAutofit/>
          </a:bodyPr>
          <a:lstStyle/>
          <a:p>
            <a:r>
              <a:rPr lang="en-US" sz="3200" dirty="0" smtClean="0"/>
              <a:t>ASTM  C-29</a:t>
            </a:r>
          </a:p>
          <a:p>
            <a:r>
              <a:rPr lang="en-US" sz="3200" dirty="0" smtClean="0"/>
              <a:t>Specific gravity:</a:t>
            </a:r>
          </a:p>
          <a:p>
            <a:r>
              <a:rPr lang="en-US" sz="3200" dirty="0" smtClean="0"/>
              <a:t>   saturated and surface dry</a:t>
            </a:r>
          </a:p>
          <a:p>
            <a:r>
              <a:rPr lang="en-US" sz="3200" dirty="0" smtClean="0"/>
              <a:t>Aggregate solids</a:t>
            </a:r>
          </a:p>
          <a:p>
            <a:r>
              <a:rPr lang="en-US" sz="3200" dirty="0" smtClean="0"/>
              <a:t>Aggregate voids</a:t>
            </a:r>
          </a:p>
          <a:p>
            <a:endParaRPr lang="en-US" sz="3200" dirty="0" smtClean="0"/>
          </a:p>
        </p:txBody>
      </p:sp>
      <p:sp>
        <p:nvSpPr>
          <p:cNvPr id="9" name="Title 1"/>
          <p:cNvSpPr>
            <a:spLocks noGrp="1"/>
          </p:cNvSpPr>
          <p:nvPr>
            <p:ph type="ctrTitle"/>
          </p:nvPr>
        </p:nvSpPr>
        <p:spPr>
          <a:xfrm>
            <a:off x="685800" y="228600"/>
            <a:ext cx="7772400" cy="762000"/>
          </a:xfrm>
        </p:spPr>
        <p:txBody>
          <a:bodyPr/>
          <a:lstStyle/>
          <a:p>
            <a:r>
              <a:rPr lang="en-US" dirty="0" smtClean="0"/>
              <a:t>Aggregate properties</a:t>
            </a:r>
            <a:endParaRPr lang="en-US" dirty="0"/>
          </a:p>
        </p:txBody>
      </p:sp>
      <p:pic>
        <p:nvPicPr>
          <p:cNvPr id="5" name="Picture 4" descr="DSC_0004ak1druwAGG.jpg"/>
          <p:cNvPicPr>
            <a:picLocks noChangeAspect="1"/>
          </p:cNvPicPr>
          <p:nvPr/>
        </p:nvPicPr>
        <p:blipFill>
          <a:blip r:embed="rId3" cstate="print"/>
          <a:stretch>
            <a:fillRect/>
          </a:stretch>
        </p:blipFill>
        <p:spPr>
          <a:xfrm>
            <a:off x="5791200" y="1295400"/>
            <a:ext cx="3008376" cy="4133088"/>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62000" y="1219200"/>
            <a:ext cx="3733800" cy="4419600"/>
          </a:xfrm>
        </p:spPr>
        <p:txBody>
          <a:bodyPr>
            <a:noAutofit/>
          </a:bodyPr>
          <a:lstStyle/>
          <a:p>
            <a:r>
              <a:rPr lang="en-US" sz="2800" dirty="0" smtClean="0"/>
              <a:t>Test at SSD moisture.</a:t>
            </a:r>
          </a:p>
          <a:p>
            <a:endParaRPr lang="en-US" sz="2800" dirty="0" smtClean="0"/>
          </a:p>
          <a:p>
            <a:r>
              <a:rPr lang="en-US" sz="2800" dirty="0" smtClean="0"/>
              <a:t>Weigh the water that fits in voids.</a:t>
            </a:r>
          </a:p>
          <a:p>
            <a:endParaRPr lang="en-US" sz="2800" dirty="0" smtClean="0"/>
          </a:p>
          <a:p>
            <a:r>
              <a:rPr lang="en-US" sz="2800" dirty="0" smtClean="0"/>
              <a:t>Verify the c-29  solids calculation.</a:t>
            </a:r>
          </a:p>
          <a:p>
            <a:endParaRPr lang="en-US" sz="2800" dirty="0" smtClean="0"/>
          </a:p>
          <a:p>
            <a:r>
              <a:rPr lang="en-US" sz="2800" dirty="0" smtClean="0"/>
              <a:t>Define limits of paste volume.</a:t>
            </a:r>
            <a:endParaRPr lang="en-US" sz="2800" dirty="0"/>
          </a:p>
        </p:txBody>
      </p:sp>
      <p:sp>
        <p:nvSpPr>
          <p:cNvPr id="9" name="Title 1"/>
          <p:cNvSpPr>
            <a:spLocks noGrp="1"/>
          </p:cNvSpPr>
          <p:nvPr>
            <p:ph type="ctrTitle"/>
          </p:nvPr>
        </p:nvSpPr>
        <p:spPr>
          <a:xfrm>
            <a:off x="685800" y="228600"/>
            <a:ext cx="7772400" cy="762000"/>
          </a:xfrm>
        </p:spPr>
        <p:txBody>
          <a:bodyPr/>
          <a:lstStyle/>
          <a:p>
            <a:r>
              <a:rPr lang="en-US" dirty="0" smtClean="0"/>
              <a:t>Wet voids</a:t>
            </a:r>
            <a:endParaRPr lang="en-US" dirty="0"/>
          </a:p>
        </p:txBody>
      </p:sp>
      <p:pic>
        <p:nvPicPr>
          <p:cNvPr id="4" name="Picture 3" descr="DSC_0005ak1.jpg"/>
          <p:cNvPicPr>
            <a:picLocks noChangeAspect="1"/>
          </p:cNvPicPr>
          <p:nvPr/>
        </p:nvPicPr>
        <p:blipFill>
          <a:blip r:embed="rId3" cstate="print"/>
          <a:stretch>
            <a:fillRect/>
          </a:stretch>
        </p:blipFill>
        <p:spPr>
          <a:xfrm>
            <a:off x="4572000" y="1066800"/>
            <a:ext cx="4191000" cy="4876800"/>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38200" y="4648200"/>
            <a:ext cx="7772400" cy="2209800"/>
          </a:xfrm>
        </p:spPr>
        <p:txBody>
          <a:bodyPr>
            <a:normAutofit/>
          </a:bodyPr>
          <a:lstStyle/>
          <a:p>
            <a:r>
              <a:rPr lang="en-US" sz="3200" dirty="0" smtClean="0"/>
              <a:t>Pea gravel @ 31% voids</a:t>
            </a:r>
          </a:p>
          <a:p>
            <a:r>
              <a:rPr lang="en-US" sz="3200" dirty="0" smtClean="0"/>
              <a:t>410 pounds </a:t>
            </a:r>
            <a:r>
              <a:rPr lang="en-US" sz="3200" dirty="0" err="1" smtClean="0"/>
              <a:t>cementitious</a:t>
            </a:r>
            <a:r>
              <a:rPr lang="en-US" sz="3200" dirty="0" smtClean="0"/>
              <a:t> powder</a:t>
            </a:r>
          </a:p>
          <a:p>
            <a:r>
              <a:rPr lang="en-US" sz="3200" dirty="0" smtClean="0"/>
              <a:t>300 inches per hour infiltration rate</a:t>
            </a:r>
            <a:endParaRPr lang="en-US" sz="3200" dirty="0"/>
          </a:p>
        </p:txBody>
      </p:sp>
      <p:sp>
        <p:nvSpPr>
          <p:cNvPr id="9" name="Title 1"/>
          <p:cNvSpPr>
            <a:spLocks noGrp="1"/>
          </p:cNvSpPr>
          <p:nvPr>
            <p:ph type="ctrTitle"/>
          </p:nvPr>
        </p:nvSpPr>
        <p:spPr>
          <a:xfrm>
            <a:off x="685800" y="228600"/>
            <a:ext cx="7772400" cy="685800"/>
          </a:xfrm>
        </p:spPr>
        <p:txBody>
          <a:bodyPr/>
          <a:lstStyle/>
          <a:p>
            <a:r>
              <a:rPr lang="en-US" dirty="0" err="1" smtClean="0"/>
              <a:t>Panable</a:t>
            </a:r>
            <a:r>
              <a:rPr lang="en-US" dirty="0" smtClean="0"/>
              <a:t> Pervious</a:t>
            </a:r>
            <a:br>
              <a:rPr lang="en-US" dirty="0" smtClean="0"/>
            </a:br>
            <a:r>
              <a:rPr lang="en-US" dirty="0" smtClean="0"/>
              <a:t>from troublesome aggregate</a:t>
            </a:r>
            <a:endParaRPr lang="en-US" dirty="0"/>
          </a:p>
        </p:txBody>
      </p:sp>
      <p:pic>
        <p:nvPicPr>
          <p:cNvPr id="7" name="Picture 6" descr="sloan13infiltrationDSC_0026ak1.jpg"/>
          <p:cNvPicPr>
            <a:picLocks noChangeAspect="1"/>
          </p:cNvPicPr>
          <p:nvPr/>
        </p:nvPicPr>
        <p:blipFill>
          <a:blip r:embed="rId3" cstate="print"/>
          <a:stretch>
            <a:fillRect/>
          </a:stretch>
        </p:blipFill>
        <p:spPr>
          <a:xfrm>
            <a:off x="1905000" y="1600200"/>
            <a:ext cx="5486400" cy="3643953"/>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419600" y="4419600"/>
            <a:ext cx="4724400" cy="1981200"/>
          </a:xfrm>
        </p:spPr>
        <p:txBody>
          <a:bodyPr>
            <a:noAutofit/>
          </a:bodyPr>
          <a:lstStyle/>
          <a:p>
            <a:r>
              <a:rPr lang="en-US" sz="3600" dirty="0" smtClean="0"/>
              <a:t>Insulation properties</a:t>
            </a:r>
          </a:p>
          <a:p>
            <a:r>
              <a:rPr lang="en-US" sz="3600" dirty="0" smtClean="0"/>
              <a:t>Permeable sub-base</a:t>
            </a:r>
          </a:p>
          <a:p>
            <a:r>
              <a:rPr lang="en-US" sz="3600" dirty="0" smtClean="0"/>
              <a:t>Pavement of the future.</a:t>
            </a:r>
            <a:endParaRPr lang="en-US" sz="3600" dirty="0"/>
          </a:p>
        </p:txBody>
      </p:sp>
      <p:sp>
        <p:nvSpPr>
          <p:cNvPr id="9" name="Title 1"/>
          <p:cNvSpPr>
            <a:spLocks noGrp="1"/>
          </p:cNvSpPr>
          <p:nvPr>
            <p:ph type="ctrTitle"/>
          </p:nvPr>
        </p:nvSpPr>
        <p:spPr>
          <a:xfrm>
            <a:off x="685800" y="228600"/>
            <a:ext cx="7772400" cy="762000"/>
          </a:xfrm>
        </p:spPr>
        <p:txBody>
          <a:bodyPr/>
          <a:lstStyle/>
          <a:p>
            <a:r>
              <a:rPr lang="en-US" dirty="0" smtClean="0"/>
              <a:t>No Fines</a:t>
            </a:r>
            <a:endParaRPr lang="en-US" dirty="0"/>
          </a:p>
        </p:txBody>
      </p:sp>
      <p:pic>
        <p:nvPicPr>
          <p:cNvPr id="5" name="Picture 4" descr="cth1a.jpg"/>
          <p:cNvPicPr>
            <a:picLocks noChangeAspect="1"/>
          </p:cNvPicPr>
          <p:nvPr/>
        </p:nvPicPr>
        <p:blipFill>
          <a:blip r:embed="rId3" cstate="print"/>
          <a:stretch>
            <a:fillRect/>
          </a:stretch>
        </p:blipFill>
        <p:spPr>
          <a:xfrm>
            <a:off x="609600" y="2590800"/>
            <a:ext cx="3575342" cy="3581670"/>
          </a:xfrm>
          <a:prstGeom prst="rect">
            <a:avLst/>
          </a:prstGeom>
        </p:spPr>
      </p:pic>
      <p:pic>
        <p:nvPicPr>
          <p:cNvPr id="6" name="Picture 5" descr="IMG_4400.JPG"/>
          <p:cNvPicPr>
            <a:picLocks noChangeAspect="1"/>
          </p:cNvPicPr>
          <p:nvPr/>
        </p:nvPicPr>
        <p:blipFill>
          <a:blip r:embed="rId4" cstate="print"/>
          <a:stretch>
            <a:fillRect/>
          </a:stretch>
        </p:blipFill>
        <p:spPr>
          <a:xfrm>
            <a:off x="3733800" y="838200"/>
            <a:ext cx="5029200" cy="3756378"/>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66800" y="1143000"/>
            <a:ext cx="4191000" cy="4953000"/>
          </a:xfrm>
        </p:spPr>
        <p:txBody>
          <a:bodyPr/>
          <a:lstStyle/>
          <a:p>
            <a:r>
              <a:rPr lang="en-US" sz="3200" dirty="0" smtClean="0"/>
              <a:t>Special</a:t>
            </a:r>
          </a:p>
          <a:p>
            <a:r>
              <a:rPr lang="en-US" sz="3200" dirty="0" smtClean="0"/>
              <a:t>Secret</a:t>
            </a:r>
          </a:p>
          <a:p>
            <a:r>
              <a:rPr lang="en-US" sz="3200" dirty="0" smtClean="0"/>
              <a:t>Essential</a:t>
            </a:r>
          </a:p>
          <a:p>
            <a:r>
              <a:rPr lang="en-US" sz="3200" dirty="0" smtClean="0"/>
              <a:t>Mysterious</a:t>
            </a:r>
          </a:p>
          <a:p>
            <a:endParaRPr lang="en-US" sz="3200" dirty="0" smtClean="0"/>
          </a:p>
          <a:p>
            <a:endParaRPr lang="en-US" dirty="0"/>
          </a:p>
        </p:txBody>
      </p:sp>
      <p:sp>
        <p:nvSpPr>
          <p:cNvPr id="9" name="Title 1"/>
          <p:cNvSpPr>
            <a:spLocks noGrp="1"/>
          </p:cNvSpPr>
          <p:nvPr>
            <p:ph type="ctrTitle"/>
          </p:nvPr>
        </p:nvSpPr>
        <p:spPr>
          <a:xfrm>
            <a:off x="609600" y="228600"/>
            <a:ext cx="7772400" cy="762000"/>
          </a:xfrm>
        </p:spPr>
        <p:txBody>
          <a:bodyPr/>
          <a:lstStyle/>
          <a:p>
            <a:r>
              <a:rPr lang="en-US" dirty="0" smtClean="0"/>
              <a:t>Especially special products</a:t>
            </a:r>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38200" y="990600"/>
            <a:ext cx="4343400" cy="2895600"/>
          </a:xfrm>
        </p:spPr>
        <p:txBody>
          <a:bodyPr>
            <a:normAutofit/>
          </a:bodyPr>
          <a:lstStyle/>
          <a:p>
            <a:r>
              <a:rPr lang="en-US" sz="3200" dirty="0" smtClean="0"/>
              <a:t>Higher void content</a:t>
            </a:r>
          </a:p>
          <a:p>
            <a:r>
              <a:rPr lang="en-US" sz="3200" dirty="0" smtClean="0"/>
              <a:t>Uniform shapes</a:t>
            </a:r>
          </a:p>
          <a:p>
            <a:r>
              <a:rPr lang="en-US" sz="3200" dirty="0" smtClean="0"/>
              <a:t>Perfect gradation</a:t>
            </a:r>
          </a:p>
          <a:p>
            <a:r>
              <a:rPr lang="en-US" sz="3200" dirty="0" smtClean="0"/>
              <a:t>Smaller sizes</a:t>
            </a:r>
          </a:p>
          <a:p>
            <a:r>
              <a:rPr lang="en-US" sz="3200" dirty="0" smtClean="0"/>
              <a:t>Color</a:t>
            </a:r>
          </a:p>
          <a:p>
            <a:endParaRPr lang="en-US" dirty="0"/>
          </a:p>
        </p:txBody>
      </p:sp>
      <p:sp>
        <p:nvSpPr>
          <p:cNvPr id="9" name="Title 1"/>
          <p:cNvSpPr>
            <a:spLocks noGrp="1"/>
          </p:cNvSpPr>
          <p:nvPr>
            <p:ph type="ctrTitle"/>
          </p:nvPr>
        </p:nvSpPr>
        <p:spPr>
          <a:xfrm>
            <a:off x="609600" y="228600"/>
            <a:ext cx="7772400" cy="762000"/>
          </a:xfrm>
        </p:spPr>
        <p:txBody>
          <a:bodyPr/>
          <a:lstStyle/>
          <a:p>
            <a:r>
              <a:rPr lang="en-US" dirty="0" smtClean="0"/>
              <a:t>Specialty aggregate</a:t>
            </a:r>
            <a:endParaRPr lang="en-US" dirty="0"/>
          </a:p>
        </p:txBody>
      </p:sp>
      <p:pic>
        <p:nvPicPr>
          <p:cNvPr id="8" name="Picture 7" descr="DSC_0006ak1.jpg"/>
          <p:cNvPicPr>
            <a:picLocks noChangeAspect="1"/>
          </p:cNvPicPr>
          <p:nvPr/>
        </p:nvPicPr>
        <p:blipFill>
          <a:blip r:embed="rId3" cstate="print"/>
          <a:srcRect l="16456"/>
          <a:stretch>
            <a:fillRect/>
          </a:stretch>
        </p:blipFill>
        <p:spPr>
          <a:xfrm>
            <a:off x="4191000" y="1752600"/>
            <a:ext cx="4724400" cy="3738509"/>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66800" y="5181600"/>
            <a:ext cx="7772400" cy="1371600"/>
          </a:xfrm>
        </p:spPr>
        <p:txBody>
          <a:bodyPr>
            <a:normAutofit/>
          </a:bodyPr>
          <a:lstStyle/>
          <a:p>
            <a:r>
              <a:rPr lang="en-US" sz="3200" dirty="0" smtClean="0"/>
              <a:t>Smaller aggregate for smoother texture</a:t>
            </a:r>
            <a:endParaRPr lang="en-US" dirty="0" smtClean="0"/>
          </a:p>
          <a:p>
            <a:endParaRPr lang="en-US" dirty="0"/>
          </a:p>
        </p:txBody>
      </p:sp>
      <p:sp>
        <p:nvSpPr>
          <p:cNvPr id="9" name="Title 1"/>
          <p:cNvSpPr>
            <a:spLocks noGrp="1"/>
          </p:cNvSpPr>
          <p:nvPr>
            <p:ph type="ctrTitle"/>
          </p:nvPr>
        </p:nvSpPr>
        <p:spPr>
          <a:xfrm>
            <a:off x="533400" y="228600"/>
            <a:ext cx="7772400" cy="685800"/>
          </a:xfrm>
        </p:spPr>
        <p:txBody>
          <a:bodyPr/>
          <a:lstStyle/>
          <a:p>
            <a:r>
              <a:rPr lang="en-US" dirty="0" smtClean="0"/>
              <a:t>Pretty, smooth</a:t>
            </a:r>
            <a:endParaRPr lang="en-US" dirty="0"/>
          </a:p>
        </p:txBody>
      </p:sp>
      <p:pic>
        <p:nvPicPr>
          <p:cNvPr id="5" name="Picture 4" descr="brcFineDSC_0032ak1.jpg"/>
          <p:cNvPicPr>
            <a:picLocks noChangeAspect="1"/>
          </p:cNvPicPr>
          <p:nvPr/>
        </p:nvPicPr>
        <p:blipFill>
          <a:blip r:embed="rId3" cstate="print"/>
          <a:stretch>
            <a:fillRect/>
          </a:stretch>
        </p:blipFill>
        <p:spPr>
          <a:xfrm>
            <a:off x="1143000" y="1219200"/>
            <a:ext cx="7086600" cy="4340352"/>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43000" y="5486400"/>
            <a:ext cx="7772400" cy="1371600"/>
          </a:xfrm>
        </p:spPr>
        <p:txBody>
          <a:bodyPr>
            <a:normAutofit/>
          </a:bodyPr>
          <a:lstStyle/>
          <a:p>
            <a:r>
              <a:rPr lang="en-US" sz="3200" dirty="0" smtClean="0"/>
              <a:t>Cut surfaces</a:t>
            </a:r>
            <a:endParaRPr lang="en-US" dirty="0" smtClean="0"/>
          </a:p>
          <a:p>
            <a:endParaRPr lang="en-US" dirty="0"/>
          </a:p>
        </p:txBody>
      </p:sp>
      <p:sp>
        <p:nvSpPr>
          <p:cNvPr id="9" name="Title 1"/>
          <p:cNvSpPr>
            <a:spLocks noGrp="1"/>
          </p:cNvSpPr>
          <p:nvPr>
            <p:ph type="ctrTitle"/>
          </p:nvPr>
        </p:nvSpPr>
        <p:spPr>
          <a:xfrm>
            <a:off x="533400" y="228600"/>
            <a:ext cx="7772400" cy="685800"/>
          </a:xfrm>
        </p:spPr>
        <p:txBody>
          <a:bodyPr/>
          <a:lstStyle/>
          <a:p>
            <a:r>
              <a:rPr lang="en-US" dirty="0" smtClean="0"/>
              <a:t>Pretty, colorful</a:t>
            </a:r>
            <a:endParaRPr lang="en-US" dirty="0"/>
          </a:p>
        </p:txBody>
      </p:sp>
      <p:pic>
        <p:nvPicPr>
          <p:cNvPr id="6" name="Picture 5" descr="ligBay0314DSC_0014ak1.jpg"/>
          <p:cNvPicPr>
            <a:picLocks noChangeAspect="1"/>
          </p:cNvPicPr>
          <p:nvPr/>
        </p:nvPicPr>
        <p:blipFill>
          <a:blip r:embed="rId3" cstate="print"/>
          <a:stretch>
            <a:fillRect/>
          </a:stretch>
        </p:blipFill>
        <p:spPr>
          <a:xfrm>
            <a:off x="1143000" y="1066800"/>
            <a:ext cx="7391400" cy="4909214"/>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43000" y="5486400"/>
            <a:ext cx="7772400" cy="1371600"/>
          </a:xfrm>
        </p:spPr>
        <p:txBody>
          <a:bodyPr>
            <a:normAutofit/>
          </a:bodyPr>
          <a:lstStyle/>
          <a:p>
            <a:r>
              <a:rPr lang="en-US" sz="3200" dirty="0" smtClean="0"/>
              <a:t>Inlaid glass with poly aspartic binder</a:t>
            </a:r>
            <a:endParaRPr lang="en-US" dirty="0" smtClean="0"/>
          </a:p>
          <a:p>
            <a:endParaRPr lang="en-US" dirty="0"/>
          </a:p>
        </p:txBody>
      </p:sp>
      <p:sp>
        <p:nvSpPr>
          <p:cNvPr id="9" name="Title 1"/>
          <p:cNvSpPr>
            <a:spLocks noGrp="1"/>
          </p:cNvSpPr>
          <p:nvPr>
            <p:ph type="ctrTitle"/>
          </p:nvPr>
        </p:nvSpPr>
        <p:spPr>
          <a:xfrm>
            <a:off x="533400" y="228600"/>
            <a:ext cx="7772400" cy="685800"/>
          </a:xfrm>
        </p:spPr>
        <p:txBody>
          <a:bodyPr/>
          <a:lstStyle/>
          <a:p>
            <a:r>
              <a:rPr lang="en-US" dirty="0" smtClean="0"/>
              <a:t>Pretty, erotic</a:t>
            </a:r>
            <a:endParaRPr lang="en-US" dirty="0"/>
          </a:p>
        </p:txBody>
      </p:sp>
      <p:pic>
        <p:nvPicPr>
          <p:cNvPr id="5" name="Picture 4" descr="DSC_0009ak1blaxTOblackeyedPeas.jpg"/>
          <p:cNvPicPr>
            <a:picLocks noChangeAspect="1"/>
          </p:cNvPicPr>
          <p:nvPr/>
        </p:nvPicPr>
        <p:blipFill>
          <a:blip r:embed="rId3" cstate="print"/>
          <a:stretch>
            <a:fillRect/>
          </a:stretch>
        </p:blipFill>
        <p:spPr>
          <a:xfrm>
            <a:off x="1219200" y="990600"/>
            <a:ext cx="5486400" cy="4980958"/>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33400" y="1371600"/>
            <a:ext cx="3505200" cy="1600200"/>
          </a:xfrm>
        </p:spPr>
        <p:txBody>
          <a:bodyPr/>
          <a:lstStyle/>
          <a:p>
            <a:r>
              <a:rPr lang="en-US" sz="2400" dirty="0" smtClean="0"/>
              <a:t>.</a:t>
            </a:r>
          </a:p>
          <a:p>
            <a:endParaRPr lang="en-US" dirty="0"/>
          </a:p>
        </p:txBody>
      </p:sp>
      <p:sp>
        <p:nvSpPr>
          <p:cNvPr id="9" name="Title 1"/>
          <p:cNvSpPr>
            <a:spLocks noGrp="1"/>
          </p:cNvSpPr>
          <p:nvPr>
            <p:ph type="ctrTitle"/>
          </p:nvPr>
        </p:nvSpPr>
        <p:spPr>
          <a:xfrm>
            <a:off x="609600" y="228600"/>
            <a:ext cx="7772400" cy="762000"/>
          </a:xfrm>
        </p:spPr>
        <p:txBody>
          <a:bodyPr/>
          <a:lstStyle/>
          <a:p>
            <a:r>
              <a:rPr lang="en-US" dirty="0" smtClean="0"/>
              <a:t>Own it</a:t>
            </a:r>
            <a:endParaRPr lang="en-US" dirty="0"/>
          </a:p>
        </p:txBody>
      </p:sp>
      <p:pic>
        <p:nvPicPr>
          <p:cNvPr id="6" name="Picture 5" descr="riggsPA318455ak1.jpg"/>
          <p:cNvPicPr>
            <a:picLocks noChangeAspect="1"/>
          </p:cNvPicPr>
          <p:nvPr/>
        </p:nvPicPr>
        <p:blipFill>
          <a:blip r:embed="rId3" cstate="print"/>
          <a:stretch>
            <a:fillRect/>
          </a:stretch>
        </p:blipFill>
        <p:spPr>
          <a:xfrm>
            <a:off x="1524000" y="1143000"/>
            <a:ext cx="7112000" cy="5334000"/>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ubtitle 2"/>
          <p:cNvSpPr txBox="1">
            <a:spLocks/>
          </p:cNvSpPr>
          <p:nvPr/>
        </p:nvSpPr>
        <p:spPr>
          <a:xfrm>
            <a:off x="838200" y="381000"/>
            <a:ext cx="7772400" cy="609600"/>
          </a:xfrm>
          <a:prstGeom prst="rect">
            <a:avLst/>
          </a:prstGeom>
        </p:spPr>
        <p:txBody>
          <a:bodyPr vert="horz" lIns="100584" tIns="45720" anchor="b">
            <a:normAutofit/>
          </a:bodyPr>
          <a:lstStyle/>
          <a:p>
            <a:pPr marL="0" marR="0" lvl="0" indent="0" algn="l" defTabSz="914400" rtl="0" eaLnBrk="1" fontAlgn="auto" latinLnBrk="0" hangingPunct="1">
              <a:lnSpc>
                <a:spcPct val="100000"/>
              </a:lnSpc>
              <a:spcBef>
                <a:spcPts val="0"/>
              </a:spcBef>
              <a:spcAft>
                <a:spcPts val="0"/>
              </a:spcAft>
              <a:buClr>
                <a:schemeClr val="tx2"/>
              </a:buClr>
              <a:buSzPct val="95000"/>
              <a:buFont typeface="Wingdings"/>
              <a:buNone/>
              <a:tabLst/>
              <a:defRPr/>
            </a:pPr>
            <a:r>
              <a:rPr lang="en-US" sz="2000" dirty="0" smtClean="0"/>
              <a:t>Thanks.</a:t>
            </a:r>
            <a:endParaRPr kumimoji="0" lang="en-US" sz="2000" b="0" i="0" u="none" strike="noStrike" kern="1200" cap="none" spc="0" normalizeH="0" baseline="0" noProof="0" dirty="0">
              <a:ln>
                <a:noFill/>
              </a:ln>
              <a:solidFill>
                <a:schemeClr val="tx1"/>
              </a:solidFill>
              <a:effectLst/>
              <a:uLnTx/>
              <a:uFillTx/>
              <a:latin typeface="+mn-lt"/>
              <a:ea typeface="+mn-ea"/>
              <a:cs typeface="+mn-cs"/>
            </a:endParaRPr>
          </a:p>
        </p:txBody>
      </p:sp>
      <p:pic>
        <p:nvPicPr>
          <p:cNvPr id="7" name="Picture 6" descr="DSC_0002ak1geniusCrew.jpg"/>
          <p:cNvPicPr>
            <a:picLocks noChangeAspect="1"/>
          </p:cNvPicPr>
          <p:nvPr/>
        </p:nvPicPr>
        <p:blipFill>
          <a:blip r:embed="rId3" cstate="print"/>
          <a:stretch>
            <a:fillRect/>
          </a:stretch>
        </p:blipFill>
        <p:spPr>
          <a:xfrm>
            <a:off x="533400" y="1066800"/>
            <a:ext cx="8453430" cy="3992182"/>
          </a:xfrm>
          <a:prstGeom prst="rect">
            <a:avLst/>
          </a:prstGeom>
        </p:spPr>
      </p:pic>
      <p:pic>
        <p:nvPicPr>
          <p:cNvPr id="11" name="Picture 10" descr="B105m1.jpg"/>
          <p:cNvPicPr>
            <a:picLocks noChangeAspect="1"/>
          </p:cNvPicPr>
          <p:nvPr/>
        </p:nvPicPr>
        <p:blipFill>
          <a:blip r:embed="rId4" cstate="print"/>
          <a:stretch>
            <a:fillRect/>
          </a:stretch>
        </p:blipFill>
        <p:spPr>
          <a:xfrm>
            <a:off x="3657600" y="5334000"/>
            <a:ext cx="5257800" cy="1237129"/>
          </a:xfrm>
          <a:prstGeom prst="rect">
            <a:avLst/>
          </a:prstGeom>
        </p:spPr>
      </p:pic>
      <p:pic>
        <p:nvPicPr>
          <p:cNvPr id="12" name="Picture 11" descr="zztoadyP7263130ak1.jpg"/>
          <p:cNvPicPr>
            <a:picLocks noChangeAspect="1"/>
          </p:cNvPicPr>
          <p:nvPr/>
        </p:nvPicPr>
        <p:blipFill>
          <a:blip r:embed="rId5" cstate="print"/>
          <a:srcRect t="19067" b="11562"/>
          <a:stretch>
            <a:fillRect/>
          </a:stretch>
        </p:blipFill>
        <p:spPr>
          <a:xfrm>
            <a:off x="685800" y="5257800"/>
            <a:ext cx="2819400" cy="1371600"/>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ctrTitle"/>
          </p:nvPr>
        </p:nvSpPr>
        <p:spPr>
          <a:xfrm>
            <a:off x="609600" y="228600"/>
            <a:ext cx="7772400" cy="762000"/>
          </a:xfrm>
        </p:spPr>
        <p:txBody>
          <a:bodyPr/>
          <a:lstStyle/>
          <a:p>
            <a:r>
              <a:rPr lang="en-US" dirty="0" smtClean="0"/>
              <a:t>The modulus of gnarly</a:t>
            </a:r>
            <a:endParaRPr lang="en-US" dirty="0"/>
          </a:p>
        </p:txBody>
      </p:sp>
      <p:sp>
        <p:nvSpPr>
          <p:cNvPr id="4" name="Subtitle 3"/>
          <p:cNvSpPr>
            <a:spLocks noGrp="1"/>
          </p:cNvSpPr>
          <p:nvPr>
            <p:ph type="subTitle" idx="1"/>
          </p:nvPr>
        </p:nvSpPr>
        <p:spPr>
          <a:xfrm>
            <a:off x="1752600" y="5029200"/>
            <a:ext cx="6858000" cy="1508760"/>
          </a:xfrm>
        </p:spPr>
        <p:txBody>
          <a:bodyPr/>
          <a:lstStyle/>
          <a:p>
            <a:r>
              <a:rPr lang="en-US" dirty="0" smtClean="0"/>
              <a:t>.</a:t>
            </a:r>
            <a:endParaRPr lang="en-US" dirty="0"/>
          </a:p>
        </p:txBody>
      </p:sp>
      <p:pic>
        <p:nvPicPr>
          <p:cNvPr id="6" name="Picture 5" descr="DSC_0046ak1.jpg"/>
          <p:cNvPicPr>
            <a:picLocks noChangeAspect="1"/>
          </p:cNvPicPr>
          <p:nvPr/>
        </p:nvPicPr>
        <p:blipFill>
          <a:blip r:embed="rId3" cstate="print"/>
          <a:stretch>
            <a:fillRect/>
          </a:stretch>
        </p:blipFill>
        <p:spPr>
          <a:xfrm>
            <a:off x="2057400" y="914400"/>
            <a:ext cx="6400800" cy="5666514"/>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ctrTitle"/>
          </p:nvPr>
        </p:nvSpPr>
        <p:spPr>
          <a:xfrm>
            <a:off x="609600" y="228600"/>
            <a:ext cx="7772400" cy="762000"/>
          </a:xfrm>
        </p:spPr>
        <p:txBody>
          <a:bodyPr/>
          <a:lstStyle/>
          <a:p>
            <a:r>
              <a:rPr lang="en-US" dirty="0" smtClean="0"/>
              <a:t>traffic</a:t>
            </a:r>
            <a:endParaRPr lang="en-US" dirty="0"/>
          </a:p>
        </p:txBody>
      </p:sp>
      <p:sp>
        <p:nvSpPr>
          <p:cNvPr id="4" name="Subtitle 3"/>
          <p:cNvSpPr>
            <a:spLocks noGrp="1"/>
          </p:cNvSpPr>
          <p:nvPr>
            <p:ph type="subTitle" idx="1"/>
          </p:nvPr>
        </p:nvSpPr>
        <p:spPr>
          <a:xfrm>
            <a:off x="1752600" y="5029200"/>
            <a:ext cx="6858000" cy="1508760"/>
          </a:xfrm>
        </p:spPr>
        <p:txBody>
          <a:bodyPr/>
          <a:lstStyle/>
          <a:p>
            <a:r>
              <a:rPr lang="en-US" dirty="0" smtClean="0"/>
              <a:t>…for those in a hurry.</a:t>
            </a:r>
            <a:endParaRPr lang="en-US" dirty="0"/>
          </a:p>
        </p:txBody>
      </p:sp>
      <p:pic>
        <p:nvPicPr>
          <p:cNvPr id="5" name="Picture 4" descr="DSC_0142ak1.jpg"/>
          <p:cNvPicPr>
            <a:picLocks noChangeAspect="1"/>
          </p:cNvPicPr>
          <p:nvPr/>
        </p:nvPicPr>
        <p:blipFill>
          <a:blip r:embed="rId3" cstate="print"/>
          <a:stretch>
            <a:fillRect/>
          </a:stretch>
        </p:blipFill>
        <p:spPr>
          <a:xfrm>
            <a:off x="1752600" y="990600"/>
            <a:ext cx="6172200" cy="5076202"/>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057400" y="5715000"/>
            <a:ext cx="3505200" cy="746760"/>
          </a:xfrm>
        </p:spPr>
        <p:txBody>
          <a:bodyPr/>
          <a:lstStyle/>
          <a:p>
            <a:r>
              <a:rPr lang="en-US" dirty="0" smtClean="0"/>
              <a:t>…for the extra heavy.</a:t>
            </a:r>
            <a:endParaRPr lang="en-US" dirty="0"/>
          </a:p>
        </p:txBody>
      </p:sp>
      <p:sp>
        <p:nvSpPr>
          <p:cNvPr id="9" name="Title 1"/>
          <p:cNvSpPr>
            <a:spLocks noGrp="1"/>
          </p:cNvSpPr>
          <p:nvPr>
            <p:ph type="ctrTitle"/>
          </p:nvPr>
        </p:nvSpPr>
        <p:spPr>
          <a:xfrm>
            <a:off x="609600" y="228600"/>
            <a:ext cx="7772400" cy="762000"/>
          </a:xfrm>
        </p:spPr>
        <p:txBody>
          <a:bodyPr/>
          <a:lstStyle/>
          <a:p>
            <a:r>
              <a:rPr lang="en-US" dirty="0" smtClean="0"/>
              <a:t>load</a:t>
            </a:r>
            <a:endParaRPr lang="en-US" dirty="0"/>
          </a:p>
        </p:txBody>
      </p:sp>
      <p:pic>
        <p:nvPicPr>
          <p:cNvPr id="4" name="Picture 3" descr="DSC_0120ak1both.jpg"/>
          <p:cNvPicPr>
            <a:picLocks noChangeAspect="1"/>
          </p:cNvPicPr>
          <p:nvPr/>
        </p:nvPicPr>
        <p:blipFill>
          <a:blip r:embed="rId3" cstate="print"/>
          <a:stretch>
            <a:fillRect/>
          </a:stretch>
        </p:blipFill>
        <p:spPr>
          <a:xfrm>
            <a:off x="2133600" y="685800"/>
            <a:ext cx="6400800" cy="5322014"/>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38200" y="990600"/>
            <a:ext cx="3276600" cy="1600200"/>
          </a:xfrm>
        </p:spPr>
        <p:txBody>
          <a:bodyPr>
            <a:noAutofit/>
          </a:bodyPr>
          <a:lstStyle/>
          <a:p>
            <a:r>
              <a:rPr lang="en-US" sz="4000" dirty="0" smtClean="0"/>
              <a:t>Dry?</a:t>
            </a:r>
          </a:p>
          <a:p>
            <a:r>
              <a:rPr lang="en-US" sz="4000" dirty="0" smtClean="0"/>
              <a:t>Freezing?</a:t>
            </a:r>
          </a:p>
        </p:txBody>
      </p:sp>
      <p:sp>
        <p:nvSpPr>
          <p:cNvPr id="9" name="Title 1"/>
          <p:cNvSpPr>
            <a:spLocks noGrp="1"/>
          </p:cNvSpPr>
          <p:nvPr>
            <p:ph type="ctrTitle"/>
          </p:nvPr>
        </p:nvSpPr>
        <p:spPr>
          <a:xfrm>
            <a:off x="685800" y="228600"/>
            <a:ext cx="7772400" cy="762000"/>
          </a:xfrm>
        </p:spPr>
        <p:txBody>
          <a:bodyPr/>
          <a:lstStyle/>
          <a:p>
            <a:r>
              <a:rPr lang="en-US" dirty="0" smtClean="0"/>
              <a:t>Emerging markets</a:t>
            </a:r>
            <a:endParaRPr lang="en-US" dirty="0"/>
          </a:p>
        </p:txBody>
      </p:sp>
      <p:pic>
        <p:nvPicPr>
          <p:cNvPr id="4" name="Picture 3" descr="P7263107ak1.jpg"/>
          <p:cNvPicPr>
            <a:picLocks noChangeAspect="1"/>
          </p:cNvPicPr>
          <p:nvPr/>
        </p:nvPicPr>
        <p:blipFill>
          <a:blip r:embed="rId3" cstate="print"/>
          <a:stretch>
            <a:fillRect/>
          </a:stretch>
        </p:blipFill>
        <p:spPr>
          <a:xfrm>
            <a:off x="4419600" y="990600"/>
            <a:ext cx="4552950" cy="5638800"/>
          </a:xfrm>
          <a:prstGeom prst="rect">
            <a:avLst/>
          </a:prstGeom>
        </p:spPr>
      </p:pic>
      <p:pic>
        <p:nvPicPr>
          <p:cNvPr id="5" name="Picture 4" descr="man101.jpg"/>
          <p:cNvPicPr>
            <a:picLocks noChangeAspect="1"/>
          </p:cNvPicPr>
          <p:nvPr/>
        </p:nvPicPr>
        <p:blipFill>
          <a:blip r:embed="rId4" cstate="print"/>
          <a:stretch>
            <a:fillRect/>
          </a:stretch>
        </p:blipFill>
        <p:spPr>
          <a:xfrm>
            <a:off x="762000" y="2819400"/>
            <a:ext cx="3525576" cy="3156139"/>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457200"/>
            <a:ext cx="4267200" cy="746760"/>
          </a:xfrm>
        </p:spPr>
        <p:txBody>
          <a:bodyPr/>
          <a:lstStyle/>
          <a:p>
            <a:r>
              <a:rPr lang="en-US" dirty="0" smtClean="0"/>
              <a:t>Finding our sweet spot at 20% voids.</a:t>
            </a:r>
            <a:endParaRPr lang="en-US" dirty="0"/>
          </a:p>
        </p:txBody>
      </p:sp>
      <p:sp>
        <p:nvSpPr>
          <p:cNvPr id="9" name="Title 1"/>
          <p:cNvSpPr>
            <a:spLocks noGrp="1"/>
          </p:cNvSpPr>
          <p:nvPr>
            <p:ph type="ctrTitle"/>
          </p:nvPr>
        </p:nvSpPr>
        <p:spPr>
          <a:xfrm>
            <a:off x="609600" y="228600"/>
            <a:ext cx="7772400" cy="762000"/>
          </a:xfrm>
        </p:spPr>
        <p:txBody>
          <a:bodyPr/>
          <a:lstStyle/>
          <a:p>
            <a:r>
              <a:rPr lang="en-US" dirty="0" smtClean="0"/>
              <a:t>Density</a:t>
            </a:r>
            <a:endParaRPr lang="en-US" dirty="0"/>
          </a:p>
        </p:txBody>
      </p:sp>
      <p:pic>
        <p:nvPicPr>
          <p:cNvPr id="5" name="Picture 4" descr="IMG_2549ak1.jpg"/>
          <p:cNvPicPr>
            <a:picLocks noChangeAspect="1"/>
          </p:cNvPicPr>
          <p:nvPr/>
        </p:nvPicPr>
        <p:blipFill>
          <a:blip r:embed="rId3" cstate="print"/>
          <a:stretch>
            <a:fillRect/>
          </a:stretch>
        </p:blipFill>
        <p:spPr>
          <a:xfrm>
            <a:off x="5791200" y="304800"/>
            <a:ext cx="2819400" cy="3528372"/>
          </a:xfrm>
          <a:prstGeom prst="rect">
            <a:avLst/>
          </a:prstGeom>
        </p:spPr>
      </p:pic>
      <p:pic>
        <p:nvPicPr>
          <p:cNvPr id="6" name="Picture 5" descr="DSC_0197ak1.jpg"/>
          <p:cNvPicPr>
            <a:picLocks noChangeAspect="1"/>
          </p:cNvPicPr>
          <p:nvPr/>
        </p:nvPicPr>
        <p:blipFill>
          <a:blip r:embed="rId4" cstate="print"/>
          <a:stretch>
            <a:fillRect/>
          </a:stretch>
        </p:blipFill>
        <p:spPr>
          <a:xfrm>
            <a:off x="533400" y="3962400"/>
            <a:ext cx="4623816" cy="2576968"/>
          </a:xfrm>
          <a:prstGeom prst="rect">
            <a:avLst/>
          </a:prstGeom>
        </p:spPr>
      </p:pic>
      <p:pic>
        <p:nvPicPr>
          <p:cNvPr id="7" name="Picture 6" descr="DSC_0198ak1.jpg"/>
          <p:cNvPicPr>
            <a:picLocks noChangeAspect="1"/>
          </p:cNvPicPr>
          <p:nvPr/>
        </p:nvPicPr>
        <p:blipFill>
          <a:blip r:embed="rId5" cstate="print"/>
          <a:stretch>
            <a:fillRect/>
          </a:stretch>
        </p:blipFill>
        <p:spPr>
          <a:xfrm>
            <a:off x="5334000" y="3962399"/>
            <a:ext cx="3276600" cy="2558047"/>
          </a:xfrm>
          <a:prstGeom prst="rect">
            <a:avLst/>
          </a:prstGeom>
        </p:spPr>
      </p:pic>
      <p:pic>
        <p:nvPicPr>
          <p:cNvPr id="8" name="Picture 7" descr="DSC_0089ak1.jpg"/>
          <p:cNvPicPr>
            <a:picLocks noChangeAspect="1"/>
          </p:cNvPicPr>
          <p:nvPr/>
        </p:nvPicPr>
        <p:blipFill>
          <a:blip r:embed="rId6" cstate="print"/>
          <a:stretch>
            <a:fillRect/>
          </a:stretch>
        </p:blipFill>
        <p:spPr>
          <a:xfrm>
            <a:off x="3962400" y="1295400"/>
            <a:ext cx="1670145" cy="2514600"/>
          </a:xfrm>
          <a:prstGeom prst="rect">
            <a:avLst/>
          </a:prstGeom>
        </p:spPr>
      </p:pic>
      <p:pic>
        <p:nvPicPr>
          <p:cNvPr id="10" name="Picture 9" descr="DSC_0267ak1.jpg"/>
          <p:cNvPicPr>
            <a:picLocks noChangeAspect="1"/>
          </p:cNvPicPr>
          <p:nvPr/>
        </p:nvPicPr>
        <p:blipFill>
          <a:blip r:embed="rId7" cstate="print"/>
          <a:stretch>
            <a:fillRect/>
          </a:stretch>
        </p:blipFill>
        <p:spPr>
          <a:xfrm>
            <a:off x="914400" y="1752600"/>
            <a:ext cx="2886456" cy="2034921"/>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90600" y="914400"/>
            <a:ext cx="3505200" cy="2346960"/>
          </a:xfrm>
        </p:spPr>
        <p:txBody>
          <a:bodyPr>
            <a:normAutofit/>
          </a:bodyPr>
          <a:lstStyle/>
          <a:p>
            <a:r>
              <a:rPr lang="en-US" sz="3200" dirty="0" smtClean="0"/>
              <a:t>Enhanced Surface:</a:t>
            </a:r>
          </a:p>
          <a:p>
            <a:r>
              <a:rPr lang="en-US" sz="3200" dirty="0" smtClean="0"/>
              <a:t>	density</a:t>
            </a:r>
          </a:p>
          <a:p>
            <a:r>
              <a:rPr lang="en-US" sz="3200" dirty="0" smtClean="0"/>
              <a:t>	uniformity</a:t>
            </a:r>
          </a:p>
          <a:p>
            <a:r>
              <a:rPr lang="en-US" sz="3200" dirty="0" smtClean="0"/>
              <a:t>	flatness</a:t>
            </a:r>
            <a:endParaRPr lang="en-US" sz="3200" dirty="0"/>
          </a:p>
        </p:txBody>
      </p:sp>
      <p:sp>
        <p:nvSpPr>
          <p:cNvPr id="9" name="Title 1"/>
          <p:cNvSpPr>
            <a:spLocks noGrp="1"/>
          </p:cNvSpPr>
          <p:nvPr>
            <p:ph type="ctrTitle"/>
          </p:nvPr>
        </p:nvSpPr>
        <p:spPr>
          <a:xfrm>
            <a:off x="609600" y="228600"/>
            <a:ext cx="7772400" cy="762000"/>
          </a:xfrm>
        </p:spPr>
        <p:txBody>
          <a:bodyPr/>
          <a:lstStyle/>
          <a:p>
            <a:r>
              <a:rPr lang="en-US" dirty="0" smtClean="0"/>
              <a:t>Motorized pan float</a:t>
            </a:r>
            <a:endParaRPr lang="en-US" dirty="0"/>
          </a:p>
        </p:txBody>
      </p:sp>
      <p:pic>
        <p:nvPicPr>
          <p:cNvPr id="5" name="Picture 4" descr="brcDSC_0131ak1pan.jpg"/>
          <p:cNvPicPr>
            <a:picLocks noChangeAspect="1"/>
          </p:cNvPicPr>
          <p:nvPr/>
        </p:nvPicPr>
        <p:blipFill>
          <a:blip r:embed="rId3" cstate="print"/>
          <a:stretch>
            <a:fillRect/>
          </a:stretch>
        </p:blipFill>
        <p:spPr>
          <a:xfrm>
            <a:off x="4648200" y="914400"/>
            <a:ext cx="4114800" cy="3023857"/>
          </a:xfrm>
          <a:prstGeom prst="rect">
            <a:avLst/>
          </a:prstGeom>
        </p:spPr>
      </p:pic>
      <p:pic>
        <p:nvPicPr>
          <p:cNvPr id="6" name="Picture 5" descr="DSC_0247ak1panClose.jpg"/>
          <p:cNvPicPr>
            <a:picLocks noChangeAspect="1"/>
          </p:cNvPicPr>
          <p:nvPr/>
        </p:nvPicPr>
        <p:blipFill>
          <a:blip r:embed="rId4" cstate="print"/>
          <a:stretch>
            <a:fillRect/>
          </a:stretch>
        </p:blipFill>
        <p:spPr>
          <a:xfrm>
            <a:off x="4648200" y="4114800"/>
            <a:ext cx="4114800" cy="2547056"/>
          </a:xfrm>
          <a:prstGeom prst="rect">
            <a:avLst/>
          </a:prstGeom>
        </p:spPr>
      </p:pic>
      <p:pic>
        <p:nvPicPr>
          <p:cNvPr id="7" name="Picture 6" descr="paGreensUnivDSC_0141ak1.jpg"/>
          <p:cNvPicPr>
            <a:picLocks noChangeAspect="1"/>
          </p:cNvPicPr>
          <p:nvPr/>
        </p:nvPicPr>
        <p:blipFill>
          <a:blip r:embed="rId5" cstate="print"/>
          <a:stretch>
            <a:fillRect/>
          </a:stretch>
        </p:blipFill>
        <p:spPr>
          <a:xfrm>
            <a:off x="1066800" y="3352800"/>
            <a:ext cx="3429000" cy="3307223"/>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38200" y="990600"/>
            <a:ext cx="7772400" cy="2667000"/>
          </a:xfrm>
        </p:spPr>
        <p:txBody>
          <a:bodyPr/>
          <a:lstStyle/>
          <a:p>
            <a:r>
              <a:rPr lang="en-US" sz="2400" dirty="0" smtClean="0"/>
              <a:t>ASTM C-1701</a:t>
            </a:r>
          </a:p>
          <a:p>
            <a:r>
              <a:rPr lang="en-US" sz="2400" dirty="0" smtClean="0"/>
              <a:t>Choking:</a:t>
            </a:r>
          </a:p>
          <a:p>
            <a:r>
              <a:rPr lang="en-US" sz="2400" dirty="0" smtClean="0"/>
              <a:t>	paste overload</a:t>
            </a:r>
          </a:p>
          <a:p>
            <a:r>
              <a:rPr lang="en-US" sz="2400" dirty="0" smtClean="0"/>
              <a:t>	mechanical compaction</a:t>
            </a:r>
          </a:p>
          <a:p>
            <a:r>
              <a:rPr lang="en-US" sz="2400" dirty="0" smtClean="0"/>
              <a:t>	foreign debris</a:t>
            </a:r>
          </a:p>
          <a:p>
            <a:r>
              <a:rPr lang="en-US" sz="2400" dirty="0" smtClean="0"/>
              <a:t>Targeting infiltration rate</a:t>
            </a:r>
          </a:p>
          <a:p>
            <a:endParaRPr lang="en-US" dirty="0"/>
          </a:p>
        </p:txBody>
      </p:sp>
      <p:pic>
        <p:nvPicPr>
          <p:cNvPr id="8" name="Picture 7" descr="OMAHAbirdDSC_0077.jpg"/>
          <p:cNvPicPr>
            <a:picLocks noChangeAspect="1"/>
          </p:cNvPicPr>
          <p:nvPr/>
        </p:nvPicPr>
        <p:blipFill>
          <a:blip r:embed="rId3" cstate="print"/>
          <a:stretch>
            <a:fillRect/>
          </a:stretch>
        </p:blipFill>
        <p:spPr>
          <a:xfrm>
            <a:off x="5562600" y="1295400"/>
            <a:ext cx="2760566" cy="3738589"/>
          </a:xfrm>
          <a:prstGeom prst="rect">
            <a:avLst/>
          </a:prstGeom>
        </p:spPr>
      </p:pic>
      <p:sp>
        <p:nvSpPr>
          <p:cNvPr id="9" name="Title 1"/>
          <p:cNvSpPr>
            <a:spLocks noGrp="1"/>
          </p:cNvSpPr>
          <p:nvPr>
            <p:ph type="ctrTitle"/>
          </p:nvPr>
        </p:nvSpPr>
        <p:spPr>
          <a:xfrm>
            <a:off x="685800" y="228600"/>
            <a:ext cx="7772400" cy="914400"/>
          </a:xfrm>
        </p:spPr>
        <p:txBody>
          <a:bodyPr/>
          <a:lstStyle/>
          <a:p>
            <a:r>
              <a:rPr lang="en-US" dirty="0" smtClean="0"/>
              <a:t>infiltration</a:t>
            </a:r>
            <a:endParaRPr lang="en-US" dirty="0"/>
          </a:p>
        </p:txBody>
      </p:sp>
      <p:pic>
        <p:nvPicPr>
          <p:cNvPr id="10" name="Picture 9" descr="wcfInfiltrateDSC_0018.JPG"/>
          <p:cNvPicPr>
            <a:picLocks noChangeAspect="1"/>
          </p:cNvPicPr>
          <p:nvPr/>
        </p:nvPicPr>
        <p:blipFill>
          <a:blip r:embed="rId4" cstate="print"/>
          <a:stretch>
            <a:fillRect/>
          </a:stretch>
        </p:blipFill>
        <p:spPr>
          <a:xfrm>
            <a:off x="838200" y="3657600"/>
            <a:ext cx="4419600" cy="2935406"/>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38200" y="914400"/>
            <a:ext cx="4572000" cy="1676400"/>
          </a:xfrm>
        </p:spPr>
        <p:txBody>
          <a:bodyPr/>
          <a:lstStyle/>
          <a:p>
            <a:r>
              <a:rPr lang="en-US" sz="2400" dirty="0" smtClean="0"/>
              <a:t>ASTM C-496</a:t>
            </a:r>
          </a:p>
          <a:p>
            <a:r>
              <a:rPr lang="en-US" sz="2400" dirty="0" smtClean="0"/>
              <a:t>Splitting tensile</a:t>
            </a:r>
          </a:p>
          <a:p>
            <a:r>
              <a:rPr lang="en-US" sz="2400" dirty="0" smtClean="0"/>
              <a:t>4 X 6</a:t>
            </a:r>
          </a:p>
          <a:p>
            <a:endParaRPr lang="en-US" dirty="0"/>
          </a:p>
        </p:txBody>
      </p:sp>
      <p:sp>
        <p:nvSpPr>
          <p:cNvPr id="9" name="Title 1"/>
          <p:cNvSpPr>
            <a:spLocks noGrp="1"/>
          </p:cNvSpPr>
          <p:nvPr>
            <p:ph type="ctrTitle"/>
          </p:nvPr>
        </p:nvSpPr>
        <p:spPr>
          <a:xfrm>
            <a:off x="685800" y="228600"/>
            <a:ext cx="7772400" cy="914400"/>
          </a:xfrm>
        </p:spPr>
        <p:txBody>
          <a:bodyPr/>
          <a:lstStyle/>
          <a:p>
            <a:r>
              <a:rPr lang="en-US" dirty="0" smtClean="0"/>
              <a:t>strength</a:t>
            </a:r>
            <a:endParaRPr lang="en-US" dirty="0"/>
          </a:p>
        </p:txBody>
      </p:sp>
      <p:pic>
        <p:nvPicPr>
          <p:cNvPr id="5" name="Picture 4" descr="IMG_0359ak1.jpg"/>
          <p:cNvPicPr>
            <a:picLocks noChangeAspect="1"/>
          </p:cNvPicPr>
          <p:nvPr/>
        </p:nvPicPr>
        <p:blipFill>
          <a:blip r:embed="rId3" cstate="print"/>
          <a:stretch>
            <a:fillRect/>
          </a:stretch>
        </p:blipFill>
        <p:spPr>
          <a:xfrm>
            <a:off x="3429000" y="457200"/>
            <a:ext cx="5151438" cy="4495800"/>
          </a:xfrm>
          <a:prstGeom prst="rect">
            <a:avLst/>
          </a:prstGeom>
        </p:spPr>
      </p:pic>
      <p:pic>
        <p:nvPicPr>
          <p:cNvPr id="6" name="Picture 5" descr="Split Tensil 005a.jpg"/>
          <p:cNvPicPr>
            <a:picLocks noChangeAspect="1"/>
          </p:cNvPicPr>
          <p:nvPr/>
        </p:nvPicPr>
        <p:blipFill>
          <a:blip r:embed="rId4" cstate="print"/>
          <a:stretch>
            <a:fillRect/>
          </a:stretch>
        </p:blipFill>
        <p:spPr>
          <a:xfrm>
            <a:off x="1600200" y="2819400"/>
            <a:ext cx="1534275" cy="2133600"/>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66800" y="1219200"/>
            <a:ext cx="2819400" cy="1143000"/>
          </a:xfrm>
        </p:spPr>
        <p:txBody>
          <a:bodyPr>
            <a:normAutofit/>
          </a:bodyPr>
          <a:lstStyle/>
          <a:p>
            <a:r>
              <a:rPr lang="en-US" sz="2400" dirty="0" smtClean="0"/>
              <a:t>ASTM C-1747</a:t>
            </a:r>
          </a:p>
          <a:p>
            <a:r>
              <a:rPr lang="en-US" sz="2400" dirty="0" smtClean="0"/>
              <a:t>Three 4 X 4</a:t>
            </a:r>
          </a:p>
        </p:txBody>
      </p:sp>
      <p:sp>
        <p:nvSpPr>
          <p:cNvPr id="9" name="Title 1"/>
          <p:cNvSpPr>
            <a:spLocks noGrp="1"/>
          </p:cNvSpPr>
          <p:nvPr>
            <p:ph type="ctrTitle"/>
          </p:nvPr>
        </p:nvSpPr>
        <p:spPr>
          <a:xfrm>
            <a:off x="685800" y="228600"/>
            <a:ext cx="7772400" cy="914400"/>
          </a:xfrm>
        </p:spPr>
        <p:txBody>
          <a:bodyPr/>
          <a:lstStyle/>
          <a:p>
            <a:r>
              <a:rPr lang="en-US" dirty="0" smtClean="0"/>
              <a:t>abrasion</a:t>
            </a:r>
            <a:endParaRPr lang="en-US" dirty="0"/>
          </a:p>
        </p:txBody>
      </p:sp>
      <p:pic>
        <p:nvPicPr>
          <p:cNvPr id="5" name="Picture 4" descr="muff511DSCN3316ak1.jpg"/>
          <p:cNvPicPr>
            <a:picLocks noChangeAspect="1"/>
          </p:cNvPicPr>
          <p:nvPr/>
        </p:nvPicPr>
        <p:blipFill>
          <a:blip r:embed="rId3" cstate="print"/>
          <a:stretch>
            <a:fillRect/>
          </a:stretch>
        </p:blipFill>
        <p:spPr>
          <a:xfrm>
            <a:off x="1447800" y="2971800"/>
            <a:ext cx="3289554" cy="2833265"/>
          </a:xfrm>
          <a:prstGeom prst="rect">
            <a:avLst/>
          </a:prstGeom>
        </p:spPr>
      </p:pic>
      <p:pic>
        <p:nvPicPr>
          <p:cNvPr id="6" name="Picture 5" descr="abr3ak1.jpg"/>
          <p:cNvPicPr>
            <a:picLocks noChangeAspect="1"/>
          </p:cNvPicPr>
          <p:nvPr/>
        </p:nvPicPr>
        <p:blipFill>
          <a:blip r:embed="rId4" cstate="print"/>
          <a:stretch>
            <a:fillRect/>
          </a:stretch>
        </p:blipFill>
        <p:spPr>
          <a:xfrm>
            <a:off x="4953000" y="304800"/>
            <a:ext cx="3392424" cy="6291072"/>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38200" y="914400"/>
            <a:ext cx="2819400" cy="1752600"/>
          </a:xfrm>
        </p:spPr>
        <p:txBody>
          <a:bodyPr>
            <a:normAutofit/>
          </a:bodyPr>
          <a:lstStyle/>
          <a:p>
            <a:r>
              <a:rPr lang="en-US" sz="2400" dirty="0" smtClean="0"/>
              <a:t>ASTM C-1747: 4 X 4</a:t>
            </a:r>
          </a:p>
          <a:p>
            <a:r>
              <a:rPr lang="en-US" dirty="0" smtClean="0"/>
              <a:t>ASTM C-496: 4 X 6</a:t>
            </a:r>
          </a:p>
          <a:p>
            <a:r>
              <a:rPr lang="en-US" dirty="0" smtClean="0"/>
              <a:t>Paste migration, </a:t>
            </a:r>
            <a:r>
              <a:rPr lang="en-US" dirty="0" err="1" smtClean="0"/>
              <a:t>runout</a:t>
            </a:r>
            <a:endParaRPr lang="en-US" dirty="0" smtClean="0"/>
          </a:p>
          <a:p>
            <a:r>
              <a:rPr lang="en-US" dirty="0" smtClean="0"/>
              <a:t>Muffin forms</a:t>
            </a:r>
          </a:p>
          <a:p>
            <a:r>
              <a:rPr lang="en-US" dirty="0" smtClean="0"/>
              <a:t>Muffin press</a:t>
            </a:r>
          </a:p>
        </p:txBody>
      </p:sp>
      <p:sp>
        <p:nvSpPr>
          <p:cNvPr id="9" name="Title 1"/>
          <p:cNvSpPr>
            <a:spLocks noGrp="1"/>
          </p:cNvSpPr>
          <p:nvPr>
            <p:ph type="ctrTitle"/>
          </p:nvPr>
        </p:nvSpPr>
        <p:spPr>
          <a:xfrm>
            <a:off x="685800" y="228600"/>
            <a:ext cx="7772400" cy="914400"/>
          </a:xfrm>
        </p:spPr>
        <p:txBody>
          <a:bodyPr/>
          <a:lstStyle/>
          <a:p>
            <a:r>
              <a:rPr lang="en-US" dirty="0" smtClean="0"/>
              <a:t>Cylinder compaction</a:t>
            </a:r>
            <a:endParaRPr lang="en-US" dirty="0"/>
          </a:p>
        </p:txBody>
      </p:sp>
      <p:pic>
        <p:nvPicPr>
          <p:cNvPr id="8" name="Picture 7" descr="muff511DSC_0146ak1.jpg"/>
          <p:cNvPicPr>
            <a:picLocks noChangeAspect="1"/>
          </p:cNvPicPr>
          <p:nvPr/>
        </p:nvPicPr>
        <p:blipFill>
          <a:blip r:embed="rId3" cstate="print"/>
          <a:stretch>
            <a:fillRect/>
          </a:stretch>
        </p:blipFill>
        <p:spPr>
          <a:xfrm>
            <a:off x="5334000" y="914400"/>
            <a:ext cx="3005328" cy="3208020"/>
          </a:xfrm>
          <a:prstGeom prst="rect">
            <a:avLst/>
          </a:prstGeom>
        </p:spPr>
      </p:pic>
      <p:pic>
        <p:nvPicPr>
          <p:cNvPr id="10" name="Picture 9" descr="muff511DSCN3307ak1.jpg"/>
          <p:cNvPicPr>
            <a:picLocks noChangeAspect="1"/>
          </p:cNvPicPr>
          <p:nvPr/>
        </p:nvPicPr>
        <p:blipFill>
          <a:blip r:embed="rId4" cstate="print"/>
          <a:stretch>
            <a:fillRect/>
          </a:stretch>
        </p:blipFill>
        <p:spPr>
          <a:xfrm>
            <a:off x="5334000" y="3962400"/>
            <a:ext cx="3505200" cy="2628900"/>
          </a:xfrm>
          <a:prstGeom prst="rect">
            <a:avLst/>
          </a:prstGeom>
        </p:spPr>
      </p:pic>
      <p:pic>
        <p:nvPicPr>
          <p:cNvPr id="11" name="Picture 10" descr="mufftoadyTrials120830DSC_0020ak1.jpg"/>
          <p:cNvPicPr>
            <a:picLocks noChangeAspect="1"/>
          </p:cNvPicPr>
          <p:nvPr/>
        </p:nvPicPr>
        <p:blipFill>
          <a:blip r:embed="rId5" cstate="print"/>
          <a:stretch>
            <a:fillRect/>
          </a:stretch>
        </p:blipFill>
        <p:spPr>
          <a:xfrm>
            <a:off x="2819400" y="2209800"/>
            <a:ext cx="2182368" cy="4648200"/>
          </a:xfrm>
          <a:prstGeom prst="rect">
            <a:avLst/>
          </a:prstGeom>
        </p:spPr>
      </p:pic>
      <p:pic>
        <p:nvPicPr>
          <p:cNvPr id="12" name="Picture 11" descr="mufftoadyTrials120830DSC_0025ak1.jpg"/>
          <p:cNvPicPr>
            <a:picLocks noChangeAspect="1"/>
          </p:cNvPicPr>
          <p:nvPr/>
        </p:nvPicPr>
        <p:blipFill>
          <a:blip r:embed="rId6" cstate="print"/>
          <a:stretch>
            <a:fillRect/>
          </a:stretch>
        </p:blipFill>
        <p:spPr>
          <a:xfrm>
            <a:off x="838200" y="2743199"/>
            <a:ext cx="1828800" cy="2753475"/>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38200" y="914400"/>
            <a:ext cx="2819400" cy="1752600"/>
          </a:xfrm>
        </p:spPr>
        <p:txBody>
          <a:bodyPr>
            <a:normAutofit/>
          </a:bodyPr>
          <a:lstStyle/>
          <a:p>
            <a:r>
              <a:rPr lang="en-US" sz="2400" dirty="0" smtClean="0"/>
              <a:t>ASTM C-1747: 4 X 4</a:t>
            </a:r>
          </a:p>
          <a:p>
            <a:r>
              <a:rPr lang="en-US" dirty="0" smtClean="0"/>
              <a:t>ASTM C-496: 4 X 6</a:t>
            </a:r>
          </a:p>
          <a:p>
            <a:r>
              <a:rPr lang="en-US" dirty="0" smtClean="0"/>
              <a:t>Paste migration, </a:t>
            </a:r>
            <a:r>
              <a:rPr lang="en-US" dirty="0" err="1" smtClean="0"/>
              <a:t>runout</a:t>
            </a:r>
            <a:endParaRPr lang="en-US" dirty="0" smtClean="0"/>
          </a:p>
          <a:p>
            <a:r>
              <a:rPr lang="en-US" dirty="0" smtClean="0"/>
              <a:t>Muffin forms</a:t>
            </a:r>
          </a:p>
          <a:p>
            <a:r>
              <a:rPr lang="en-US" dirty="0" smtClean="0"/>
              <a:t>Muffin press</a:t>
            </a:r>
          </a:p>
        </p:txBody>
      </p:sp>
      <p:sp>
        <p:nvSpPr>
          <p:cNvPr id="9" name="Title 1"/>
          <p:cNvSpPr>
            <a:spLocks noGrp="1"/>
          </p:cNvSpPr>
          <p:nvPr>
            <p:ph type="ctrTitle"/>
          </p:nvPr>
        </p:nvSpPr>
        <p:spPr>
          <a:xfrm>
            <a:off x="685800" y="228600"/>
            <a:ext cx="7772400" cy="914400"/>
          </a:xfrm>
        </p:spPr>
        <p:txBody>
          <a:bodyPr/>
          <a:lstStyle/>
          <a:p>
            <a:r>
              <a:rPr lang="en-US" dirty="0" smtClean="0"/>
              <a:t>Cylinder compaction</a:t>
            </a:r>
            <a:endParaRPr lang="en-US" dirty="0"/>
          </a:p>
        </p:txBody>
      </p:sp>
      <p:pic>
        <p:nvPicPr>
          <p:cNvPr id="13" name="Picture 12" descr="Picture 327 C.jpg"/>
          <p:cNvPicPr>
            <a:picLocks noChangeAspect="1"/>
          </p:cNvPicPr>
          <p:nvPr/>
        </p:nvPicPr>
        <p:blipFill>
          <a:blip r:embed="rId3" cstate="print"/>
          <a:stretch>
            <a:fillRect/>
          </a:stretch>
        </p:blipFill>
        <p:spPr>
          <a:xfrm>
            <a:off x="5181600" y="914400"/>
            <a:ext cx="3810000" cy="5715000"/>
          </a:xfrm>
          <a:prstGeom prst="rect">
            <a:avLst/>
          </a:prstGeom>
        </p:spPr>
      </p:pic>
      <p:pic>
        <p:nvPicPr>
          <p:cNvPr id="15" name="Picture 14" descr="Picture 294 C.jpg"/>
          <p:cNvPicPr>
            <a:picLocks noChangeAspect="1"/>
          </p:cNvPicPr>
          <p:nvPr/>
        </p:nvPicPr>
        <p:blipFill>
          <a:blip r:embed="rId4" cstate="print"/>
          <a:stretch>
            <a:fillRect/>
          </a:stretch>
        </p:blipFill>
        <p:spPr>
          <a:xfrm>
            <a:off x="685800" y="2819400"/>
            <a:ext cx="4343400" cy="2895600"/>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90600" y="762000"/>
            <a:ext cx="2819400" cy="1905000"/>
          </a:xfrm>
        </p:spPr>
        <p:txBody>
          <a:bodyPr/>
          <a:lstStyle/>
          <a:p>
            <a:r>
              <a:rPr lang="en-US" sz="2400" dirty="0" smtClean="0"/>
              <a:t>ASTM  C-944</a:t>
            </a:r>
          </a:p>
          <a:p>
            <a:r>
              <a:rPr lang="en-US" sz="2400" dirty="0" smtClean="0"/>
              <a:t>Rotating cutter</a:t>
            </a:r>
          </a:p>
          <a:p>
            <a:endParaRPr lang="en-US" dirty="0"/>
          </a:p>
        </p:txBody>
      </p:sp>
      <p:sp>
        <p:nvSpPr>
          <p:cNvPr id="9" name="Title 1"/>
          <p:cNvSpPr>
            <a:spLocks noGrp="1"/>
          </p:cNvSpPr>
          <p:nvPr>
            <p:ph type="ctrTitle"/>
          </p:nvPr>
        </p:nvSpPr>
        <p:spPr>
          <a:xfrm>
            <a:off x="685800" y="228600"/>
            <a:ext cx="7772400" cy="914400"/>
          </a:xfrm>
        </p:spPr>
        <p:txBody>
          <a:bodyPr/>
          <a:lstStyle/>
          <a:p>
            <a:r>
              <a:rPr lang="en-US" dirty="0" smtClean="0"/>
              <a:t>abrasion</a:t>
            </a:r>
            <a:endParaRPr lang="en-US" dirty="0"/>
          </a:p>
        </p:txBody>
      </p:sp>
      <p:pic>
        <p:nvPicPr>
          <p:cNvPr id="5" name="Picture 4" descr="chewey944DSC_0007ak1.jpg"/>
          <p:cNvPicPr>
            <a:picLocks noChangeAspect="1"/>
          </p:cNvPicPr>
          <p:nvPr/>
        </p:nvPicPr>
        <p:blipFill>
          <a:blip r:embed="rId3" cstate="print"/>
          <a:stretch>
            <a:fillRect/>
          </a:stretch>
        </p:blipFill>
        <p:spPr>
          <a:xfrm>
            <a:off x="4419600" y="457200"/>
            <a:ext cx="4184308" cy="5721101"/>
          </a:xfrm>
          <a:prstGeom prst="rect">
            <a:avLst/>
          </a:prstGeom>
        </p:spPr>
      </p:pic>
      <p:pic>
        <p:nvPicPr>
          <p:cNvPr id="6" name="Picture 5" descr="chewey944DSC_0012ak1.jpg"/>
          <p:cNvPicPr>
            <a:picLocks noChangeAspect="1"/>
          </p:cNvPicPr>
          <p:nvPr/>
        </p:nvPicPr>
        <p:blipFill>
          <a:blip r:embed="rId4" cstate="print"/>
          <a:stretch>
            <a:fillRect/>
          </a:stretch>
        </p:blipFill>
        <p:spPr>
          <a:xfrm>
            <a:off x="838200" y="3200400"/>
            <a:ext cx="3352800" cy="2512708"/>
          </a:xfrm>
          <a:prstGeom prst="rect">
            <a:avLst/>
          </a:prstGeo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52600" y="990600"/>
            <a:ext cx="5715000" cy="1524000"/>
          </a:xfrm>
        </p:spPr>
        <p:txBody>
          <a:bodyPr/>
          <a:lstStyle/>
          <a:p>
            <a:r>
              <a:rPr lang="en-US" sz="2400" dirty="0" smtClean="0"/>
              <a:t>ASTM C-1754</a:t>
            </a:r>
          </a:p>
          <a:p>
            <a:r>
              <a:rPr lang="en-US" sz="2400" dirty="0" smtClean="0"/>
              <a:t>4” core</a:t>
            </a:r>
          </a:p>
          <a:p>
            <a:endParaRPr lang="en-US" dirty="0"/>
          </a:p>
        </p:txBody>
      </p:sp>
      <p:sp>
        <p:nvSpPr>
          <p:cNvPr id="9" name="Title 1"/>
          <p:cNvSpPr>
            <a:spLocks noGrp="1"/>
          </p:cNvSpPr>
          <p:nvPr>
            <p:ph type="ctrTitle"/>
          </p:nvPr>
        </p:nvSpPr>
        <p:spPr>
          <a:xfrm>
            <a:off x="685800" y="228600"/>
            <a:ext cx="7772400" cy="914400"/>
          </a:xfrm>
        </p:spPr>
        <p:txBody>
          <a:bodyPr/>
          <a:lstStyle/>
          <a:p>
            <a:r>
              <a:rPr lang="en-US" dirty="0" smtClean="0"/>
              <a:t>Hardened density</a:t>
            </a:r>
            <a:endParaRPr lang="en-US" dirty="0"/>
          </a:p>
        </p:txBody>
      </p:sp>
      <p:pic>
        <p:nvPicPr>
          <p:cNvPr id="5" name="Picture 4" descr="DSC01260.JPG"/>
          <p:cNvPicPr>
            <a:picLocks noChangeAspect="1"/>
          </p:cNvPicPr>
          <p:nvPr/>
        </p:nvPicPr>
        <p:blipFill>
          <a:blip r:embed="rId3" cstate="print"/>
          <a:stretch>
            <a:fillRect/>
          </a:stretch>
        </p:blipFill>
        <p:spPr>
          <a:xfrm>
            <a:off x="1143000" y="2286000"/>
            <a:ext cx="4978400" cy="3733800"/>
          </a:xfrm>
          <a:prstGeom prst="rect">
            <a:avLst/>
          </a:prstGeom>
        </p:spPr>
      </p:pic>
      <p:pic>
        <p:nvPicPr>
          <p:cNvPr id="6" name="Picture 5" descr="DSC_0177ak1.jpg"/>
          <p:cNvPicPr>
            <a:picLocks noChangeAspect="1"/>
          </p:cNvPicPr>
          <p:nvPr/>
        </p:nvPicPr>
        <p:blipFill>
          <a:blip r:embed="rId4" cstate="print"/>
          <a:stretch>
            <a:fillRect/>
          </a:stretch>
        </p:blipFill>
        <p:spPr>
          <a:xfrm>
            <a:off x="6629400" y="914400"/>
            <a:ext cx="2057400" cy="4574689"/>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90600" y="838200"/>
            <a:ext cx="2743200" cy="1447800"/>
          </a:xfrm>
        </p:spPr>
        <p:txBody>
          <a:bodyPr/>
          <a:lstStyle/>
          <a:p>
            <a:r>
              <a:rPr lang="en-US" sz="2400" dirty="0" smtClean="0"/>
              <a:t>ASTM C-1688</a:t>
            </a:r>
          </a:p>
          <a:p>
            <a:r>
              <a:rPr lang="en-US" sz="2400" dirty="0" smtClean="0"/>
              <a:t>Marshall hammer</a:t>
            </a:r>
          </a:p>
          <a:p>
            <a:r>
              <a:rPr lang="en-US" sz="2400" dirty="0" smtClean="0"/>
              <a:t>Targeted moisture</a:t>
            </a:r>
          </a:p>
        </p:txBody>
      </p:sp>
      <p:sp>
        <p:nvSpPr>
          <p:cNvPr id="9" name="Title 1"/>
          <p:cNvSpPr>
            <a:spLocks noGrp="1"/>
          </p:cNvSpPr>
          <p:nvPr>
            <p:ph type="ctrTitle"/>
          </p:nvPr>
        </p:nvSpPr>
        <p:spPr>
          <a:xfrm>
            <a:off x="685800" y="228600"/>
            <a:ext cx="7772400" cy="914400"/>
          </a:xfrm>
        </p:spPr>
        <p:txBody>
          <a:bodyPr/>
          <a:lstStyle/>
          <a:p>
            <a:r>
              <a:rPr lang="en-US" dirty="0" smtClean="0"/>
              <a:t>Fresh Density</a:t>
            </a:r>
            <a:endParaRPr lang="en-US" dirty="0"/>
          </a:p>
        </p:txBody>
      </p:sp>
      <p:pic>
        <p:nvPicPr>
          <p:cNvPr id="5" name="Picture 4" descr="DSC_0125ak1.jpg"/>
          <p:cNvPicPr>
            <a:picLocks noChangeAspect="1"/>
          </p:cNvPicPr>
          <p:nvPr/>
        </p:nvPicPr>
        <p:blipFill>
          <a:blip r:embed="rId3" cstate="print"/>
          <a:stretch>
            <a:fillRect/>
          </a:stretch>
        </p:blipFill>
        <p:spPr>
          <a:xfrm>
            <a:off x="914400" y="2667000"/>
            <a:ext cx="4648200" cy="2880201"/>
          </a:xfrm>
          <a:prstGeom prst="rect">
            <a:avLst/>
          </a:prstGeom>
        </p:spPr>
      </p:pic>
      <p:pic>
        <p:nvPicPr>
          <p:cNvPr id="6" name="Picture 5" descr="DSC_0082ak1.jpg"/>
          <p:cNvPicPr>
            <a:picLocks noChangeAspect="1"/>
          </p:cNvPicPr>
          <p:nvPr/>
        </p:nvPicPr>
        <p:blipFill>
          <a:blip r:embed="rId4" cstate="print"/>
          <a:stretch>
            <a:fillRect/>
          </a:stretch>
        </p:blipFill>
        <p:spPr>
          <a:xfrm>
            <a:off x="5867400" y="990600"/>
            <a:ext cx="3037640" cy="4648200"/>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66800" y="1066800"/>
            <a:ext cx="8077200" cy="1752600"/>
          </a:xfrm>
        </p:spPr>
        <p:txBody>
          <a:bodyPr>
            <a:noAutofit/>
          </a:bodyPr>
          <a:lstStyle/>
          <a:p>
            <a:r>
              <a:rPr lang="en-US" sz="3600" dirty="0" smtClean="0"/>
              <a:t>Lighter= 410 – 520 pounds per cubic yard</a:t>
            </a:r>
          </a:p>
          <a:p>
            <a:r>
              <a:rPr lang="en-US" sz="3600" dirty="0" smtClean="0"/>
              <a:t>Wetter = .32 - .34  water / cement ratio</a:t>
            </a:r>
          </a:p>
          <a:p>
            <a:r>
              <a:rPr lang="en-US" sz="3600" dirty="0" err="1" smtClean="0"/>
              <a:t>Flowable</a:t>
            </a:r>
            <a:r>
              <a:rPr lang="en-US" sz="3600" dirty="0" smtClean="0"/>
              <a:t>  = priceless</a:t>
            </a:r>
            <a:endParaRPr lang="en-US" sz="3600" dirty="0"/>
          </a:p>
        </p:txBody>
      </p:sp>
      <p:sp>
        <p:nvSpPr>
          <p:cNvPr id="9" name="Title 1"/>
          <p:cNvSpPr>
            <a:spLocks noGrp="1"/>
          </p:cNvSpPr>
          <p:nvPr>
            <p:ph type="ctrTitle"/>
          </p:nvPr>
        </p:nvSpPr>
        <p:spPr>
          <a:xfrm>
            <a:off x="762000" y="228600"/>
            <a:ext cx="7772400" cy="762000"/>
          </a:xfrm>
        </p:spPr>
        <p:txBody>
          <a:bodyPr/>
          <a:lstStyle/>
          <a:p>
            <a:r>
              <a:rPr lang="en-US" dirty="0" smtClean="0"/>
              <a:t>Modern pervious concrete</a:t>
            </a:r>
            <a:endParaRPr lang="en-US" dirty="0"/>
          </a:p>
        </p:txBody>
      </p:sp>
      <p:pic>
        <p:nvPicPr>
          <p:cNvPr id="5" name="Picture 4" descr="DSC_0330ak1.jpg"/>
          <p:cNvPicPr>
            <a:picLocks noChangeAspect="1"/>
          </p:cNvPicPr>
          <p:nvPr/>
        </p:nvPicPr>
        <p:blipFill>
          <a:blip r:embed="rId3" cstate="print"/>
          <a:stretch>
            <a:fillRect/>
          </a:stretch>
        </p:blipFill>
        <p:spPr>
          <a:xfrm>
            <a:off x="5257800" y="2362200"/>
            <a:ext cx="3742967" cy="4198212"/>
          </a:xfrm>
          <a:prstGeom prst="rect">
            <a:avLst/>
          </a:prstGeom>
        </p:spPr>
      </p:pic>
      <p:pic>
        <p:nvPicPr>
          <p:cNvPr id="7" name="Picture 6" descr="pasteP8058260ak1.jpg"/>
          <p:cNvPicPr>
            <a:picLocks noChangeAspect="1"/>
          </p:cNvPicPr>
          <p:nvPr/>
        </p:nvPicPr>
        <p:blipFill>
          <a:blip r:embed="rId4" cstate="print"/>
          <a:stretch>
            <a:fillRect/>
          </a:stretch>
        </p:blipFill>
        <p:spPr>
          <a:xfrm>
            <a:off x="1981200" y="3124200"/>
            <a:ext cx="3087624" cy="2897124"/>
          </a:xfrm>
          <a:prstGeom prst="rect">
            <a:avLst/>
          </a:prstGeo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66800" y="5181600"/>
            <a:ext cx="2743200" cy="1447800"/>
          </a:xfrm>
        </p:spPr>
        <p:txBody>
          <a:bodyPr/>
          <a:lstStyle/>
          <a:p>
            <a:r>
              <a:rPr lang="en-US" sz="2400" dirty="0" smtClean="0"/>
              <a:t>…beyond informal</a:t>
            </a:r>
          </a:p>
        </p:txBody>
      </p:sp>
      <p:sp>
        <p:nvSpPr>
          <p:cNvPr id="9" name="Title 1"/>
          <p:cNvSpPr>
            <a:spLocks noGrp="1"/>
          </p:cNvSpPr>
          <p:nvPr>
            <p:ph type="ctrTitle"/>
          </p:nvPr>
        </p:nvSpPr>
        <p:spPr>
          <a:xfrm>
            <a:off x="685800" y="228600"/>
            <a:ext cx="7772400" cy="914400"/>
          </a:xfrm>
        </p:spPr>
        <p:txBody>
          <a:bodyPr/>
          <a:lstStyle/>
          <a:p>
            <a:r>
              <a:rPr lang="en-US" dirty="0" smtClean="0"/>
              <a:t>observations</a:t>
            </a:r>
            <a:endParaRPr lang="en-US" dirty="0"/>
          </a:p>
        </p:txBody>
      </p:sp>
      <p:pic>
        <p:nvPicPr>
          <p:cNvPr id="6" name="Picture 5" descr="DSC_0133ak1.jpg"/>
          <p:cNvPicPr>
            <a:picLocks noChangeAspect="1"/>
          </p:cNvPicPr>
          <p:nvPr/>
        </p:nvPicPr>
        <p:blipFill>
          <a:blip r:embed="rId3" cstate="print"/>
          <a:stretch>
            <a:fillRect/>
          </a:stretch>
        </p:blipFill>
        <p:spPr>
          <a:xfrm>
            <a:off x="4495800" y="304800"/>
            <a:ext cx="4191000" cy="6310046"/>
          </a:xfrm>
          <a:prstGeom prst="rect">
            <a:avLst/>
          </a:prstGeom>
        </p:spPr>
      </p:pic>
      <p:pic>
        <p:nvPicPr>
          <p:cNvPr id="7" name="Picture 6" descr="2013_09212013RoastVegas0024ak1.jpg"/>
          <p:cNvPicPr>
            <a:picLocks noChangeAspect="1"/>
          </p:cNvPicPr>
          <p:nvPr/>
        </p:nvPicPr>
        <p:blipFill>
          <a:blip r:embed="rId4" cstate="print"/>
          <a:stretch>
            <a:fillRect/>
          </a:stretch>
        </p:blipFill>
        <p:spPr>
          <a:xfrm>
            <a:off x="685800" y="3886200"/>
            <a:ext cx="3657600" cy="2173857"/>
          </a:xfrm>
          <a:prstGeom prst="rect">
            <a:avLst/>
          </a:prstGeom>
        </p:spPr>
      </p:pic>
      <p:pic>
        <p:nvPicPr>
          <p:cNvPr id="8" name="Picture 7" descr="repairLabDSC_0002ak1.jpg"/>
          <p:cNvPicPr>
            <a:picLocks noChangeAspect="1"/>
          </p:cNvPicPr>
          <p:nvPr/>
        </p:nvPicPr>
        <p:blipFill>
          <a:blip r:embed="rId5" cstate="print"/>
          <a:stretch>
            <a:fillRect/>
          </a:stretch>
        </p:blipFill>
        <p:spPr>
          <a:xfrm>
            <a:off x="1371600" y="1219200"/>
            <a:ext cx="2971800" cy="2530588"/>
          </a:xfrm>
          <a:prstGeom prst="rect">
            <a:avLst/>
          </a:prstGeo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38200" y="1066800"/>
            <a:ext cx="2743200" cy="1447800"/>
          </a:xfrm>
        </p:spPr>
        <p:txBody>
          <a:bodyPr/>
          <a:lstStyle/>
          <a:p>
            <a:r>
              <a:rPr lang="en-US" sz="2400" dirty="0" smtClean="0"/>
              <a:t>Targeting moisture:</a:t>
            </a:r>
          </a:p>
          <a:p>
            <a:r>
              <a:rPr lang="en-US" sz="2400" dirty="0" smtClean="0"/>
              <a:t>	wet enough</a:t>
            </a:r>
          </a:p>
          <a:p>
            <a:r>
              <a:rPr lang="en-US" sz="2400" dirty="0" smtClean="0"/>
              <a:t>	too  wet</a:t>
            </a:r>
          </a:p>
        </p:txBody>
      </p:sp>
      <p:sp>
        <p:nvSpPr>
          <p:cNvPr id="9" name="Title 1"/>
          <p:cNvSpPr>
            <a:spLocks noGrp="1"/>
          </p:cNvSpPr>
          <p:nvPr>
            <p:ph type="ctrTitle"/>
          </p:nvPr>
        </p:nvSpPr>
        <p:spPr>
          <a:xfrm>
            <a:off x="685800" y="228600"/>
            <a:ext cx="7772400" cy="914400"/>
          </a:xfrm>
        </p:spPr>
        <p:txBody>
          <a:bodyPr/>
          <a:lstStyle/>
          <a:p>
            <a:r>
              <a:rPr lang="en-US" dirty="0" smtClean="0"/>
              <a:t>slump</a:t>
            </a:r>
            <a:endParaRPr lang="en-US" dirty="0"/>
          </a:p>
        </p:txBody>
      </p:sp>
      <p:pic>
        <p:nvPicPr>
          <p:cNvPr id="6" name="Picture 5" descr="DSC_0330ak1.jpg"/>
          <p:cNvPicPr>
            <a:picLocks noChangeAspect="1"/>
          </p:cNvPicPr>
          <p:nvPr/>
        </p:nvPicPr>
        <p:blipFill>
          <a:blip r:embed="rId3" cstate="print"/>
          <a:stretch>
            <a:fillRect/>
          </a:stretch>
        </p:blipFill>
        <p:spPr>
          <a:xfrm>
            <a:off x="4495800" y="304800"/>
            <a:ext cx="4419600" cy="4957142"/>
          </a:xfrm>
          <a:prstGeom prst="rect">
            <a:avLst/>
          </a:prstGeom>
        </p:spPr>
      </p:pic>
      <p:pic>
        <p:nvPicPr>
          <p:cNvPr id="7" name="Picture 6" descr="DSC_0023ak1.jpg"/>
          <p:cNvPicPr>
            <a:picLocks noChangeAspect="1"/>
          </p:cNvPicPr>
          <p:nvPr/>
        </p:nvPicPr>
        <p:blipFill>
          <a:blip r:embed="rId4" cstate="print"/>
          <a:stretch>
            <a:fillRect/>
          </a:stretch>
        </p:blipFill>
        <p:spPr>
          <a:xfrm>
            <a:off x="609600" y="2743200"/>
            <a:ext cx="3733800" cy="2160359"/>
          </a:xfrm>
          <a:prstGeom prst="rect">
            <a:avLst/>
          </a:prstGeo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38200" y="1066800"/>
            <a:ext cx="2743200" cy="1219200"/>
          </a:xfrm>
        </p:spPr>
        <p:txBody>
          <a:bodyPr/>
          <a:lstStyle/>
          <a:p>
            <a:r>
              <a:rPr lang="en-US" sz="2400" dirty="0" smtClean="0"/>
              <a:t>Expansion</a:t>
            </a:r>
          </a:p>
          <a:p>
            <a:r>
              <a:rPr lang="en-US" sz="2400" dirty="0" smtClean="0"/>
              <a:t>Sealant</a:t>
            </a:r>
          </a:p>
          <a:p>
            <a:endParaRPr lang="en-US" sz="2400" dirty="0" smtClean="0"/>
          </a:p>
        </p:txBody>
      </p:sp>
      <p:sp>
        <p:nvSpPr>
          <p:cNvPr id="9" name="Title 1"/>
          <p:cNvSpPr>
            <a:spLocks noGrp="1"/>
          </p:cNvSpPr>
          <p:nvPr>
            <p:ph type="ctrTitle"/>
          </p:nvPr>
        </p:nvSpPr>
        <p:spPr>
          <a:xfrm>
            <a:off x="685800" y="228600"/>
            <a:ext cx="7772400" cy="914400"/>
          </a:xfrm>
        </p:spPr>
        <p:txBody>
          <a:bodyPr/>
          <a:lstStyle/>
          <a:p>
            <a:r>
              <a:rPr lang="en-US" dirty="0" smtClean="0"/>
              <a:t>joints</a:t>
            </a:r>
            <a:endParaRPr lang="en-US" dirty="0"/>
          </a:p>
        </p:txBody>
      </p:sp>
      <p:pic>
        <p:nvPicPr>
          <p:cNvPr id="6" name="Picture 5" descr="DSC_0016ak1.jpg"/>
          <p:cNvPicPr>
            <a:picLocks noChangeAspect="1"/>
          </p:cNvPicPr>
          <p:nvPr/>
        </p:nvPicPr>
        <p:blipFill>
          <a:blip r:embed="rId3" cstate="print"/>
          <a:stretch>
            <a:fillRect/>
          </a:stretch>
        </p:blipFill>
        <p:spPr>
          <a:xfrm>
            <a:off x="4800600" y="457200"/>
            <a:ext cx="4030070" cy="6067746"/>
          </a:xfrm>
          <a:prstGeom prst="rect">
            <a:avLst/>
          </a:prstGeom>
        </p:spPr>
      </p:pic>
      <p:pic>
        <p:nvPicPr>
          <p:cNvPr id="7" name="Picture 6" descr="goofJOINTravel101.jpg"/>
          <p:cNvPicPr>
            <a:picLocks noChangeAspect="1"/>
          </p:cNvPicPr>
          <p:nvPr/>
        </p:nvPicPr>
        <p:blipFill>
          <a:blip r:embed="rId4" cstate="print"/>
          <a:stretch>
            <a:fillRect/>
          </a:stretch>
        </p:blipFill>
        <p:spPr>
          <a:xfrm>
            <a:off x="609600" y="2057400"/>
            <a:ext cx="4065104" cy="2710069"/>
          </a:xfrm>
          <a:prstGeom prst="rect">
            <a:avLst/>
          </a:prstGeo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38200" y="1066800"/>
            <a:ext cx="2743200" cy="1219200"/>
          </a:xfrm>
        </p:spPr>
        <p:txBody>
          <a:bodyPr/>
          <a:lstStyle/>
          <a:p>
            <a:r>
              <a:rPr lang="en-US" sz="2400" dirty="0" smtClean="0"/>
              <a:t>Tooling</a:t>
            </a:r>
          </a:p>
          <a:p>
            <a:r>
              <a:rPr lang="en-US" sz="2400" dirty="0" smtClean="0"/>
              <a:t>Saw</a:t>
            </a:r>
          </a:p>
          <a:p>
            <a:endParaRPr lang="en-US" sz="2400" dirty="0" smtClean="0"/>
          </a:p>
        </p:txBody>
      </p:sp>
      <p:sp>
        <p:nvSpPr>
          <p:cNvPr id="9" name="Title 1"/>
          <p:cNvSpPr>
            <a:spLocks noGrp="1"/>
          </p:cNvSpPr>
          <p:nvPr>
            <p:ph type="ctrTitle"/>
          </p:nvPr>
        </p:nvSpPr>
        <p:spPr>
          <a:xfrm>
            <a:off x="685800" y="228600"/>
            <a:ext cx="7772400" cy="914400"/>
          </a:xfrm>
        </p:spPr>
        <p:txBody>
          <a:bodyPr/>
          <a:lstStyle/>
          <a:p>
            <a:r>
              <a:rPr lang="en-US" dirty="0" smtClean="0"/>
              <a:t>joints</a:t>
            </a:r>
            <a:endParaRPr lang="en-US" dirty="0"/>
          </a:p>
        </p:txBody>
      </p:sp>
      <p:pic>
        <p:nvPicPr>
          <p:cNvPr id="8" name="Picture 7" descr="monteSEprecDSC_0024bk1.jpg"/>
          <p:cNvPicPr>
            <a:picLocks noChangeAspect="1"/>
          </p:cNvPicPr>
          <p:nvPr/>
        </p:nvPicPr>
        <p:blipFill>
          <a:blip r:embed="rId3" cstate="print"/>
          <a:stretch>
            <a:fillRect/>
          </a:stretch>
        </p:blipFill>
        <p:spPr>
          <a:xfrm>
            <a:off x="990600" y="1905000"/>
            <a:ext cx="3810000" cy="4648478"/>
          </a:xfrm>
          <a:prstGeom prst="rect">
            <a:avLst/>
          </a:prstGeom>
        </p:spPr>
      </p:pic>
      <p:pic>
        <p:nvPicPr>
          <p:cNvPr id="10" name="Picture 9" descr="DSC_0202ak1.jpg"/>
          <p:cNvPicPr>
            <a:picLocks noChangeAspect="1"/>
          </p:cNvPicPr>
          <p:nvPr/>
        </p:nvPicPr>
        <p:blipFill>
          <a:blip r:embed="rId4" cstate="print"/>
          <a:stretch>
            <a:fillRect/>
          </a:stretch>
        </p:blipFill>
        <p:spPr>
          <a:xfrm>
            <a:off x="5181600" y="304801"/>
            <a:ext cx="3461359" cy="4038600"/>
          </a:xfrm>
          <a:prstGeom prst="rect">
            <a:avLst/>
          </a:prstGeom>
        </p:spPr>
      </p:pic>
      <p:pic>
        <p:nvPicPr>
          <p:cNvPr id="11" name="Picture 10" descr="banwaP9074734ak1.jpg"/>
          <p:cNvPicPr>
            <a:picLocks noChangeAspect="1"/>
          </p:cNvPicPr>
          <p:nvPr/>
        </p:nvPicPr>
        <p:blipFill>
          <a:blip r:embed="rId5" cstate="print"/>
          <a:stretch>
            <a:fillRect/>
          </a:stretch>
        </p:blipFill>
        <p:spPr>
          <a:xfrm>
            <a:off x="5791200" y="3810000"/>
            <a:ext cx="2362200" cy="2744054"/>
          </a:xfrm>
          <a:prstGeom prst="rect">
            <a:avLst/>
          </a:prstGeom>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219200" y="6019800"/>
            <a:ext cx="7086600" cy="609600"/>
          </a:xfrm>
        </p:spPr>
        <p:txBody>
          <a:bodyPr/>
          <a:lstStyle/>
          <a:p>
            <a:r>
              <a:rPr lang="en-US" sz="2400" dirty="0" smtClean="0"/>
              <a:t>Before			 	     After</a:t>
            </a:r>
          </a:p>
        </p:txBody>
      </p:sp>
      <p:sp>
        <p:nvSpPr>
          <p:cNvPr id="9" name="Title 1"/>
          <p:cNvSpPr>
            <a:spLocks noGrp="1"/>
          </p:cNvSpPr>
          <p:nvPr>
            <p:ph type="ctrTitle"/>
          </p:nvPr>
        </p:nvSpPr>
        <p:spPr>
          <a:xfrm>
            <a:off x="685800" y="228600"/>
            <a:ext cx="7772400" cy="914400"/>
          </a:xfrm>
        </p:spPr>
        <p:txBody>
          <a:bodyPr/>
          <a:lstStyle/>
          <a:p>
            <a:r>
              <a:rPr lang="en-US" dirty="0" smtClean="0"/>
              <a:t>Silt catchers</a:t>
            </a:r>
            <a:endParaRPr lang="en-US" dirty="0"/>
          </a:p>
        </p:txBody>
      </p:sp>
      <p:pic>
        <p:nvPicPr>
          <p:cNvPr id="6" name="Picture 5" descr="041ak1.jpg"/>
          <p:cNvPicPr>
            <a:picLocks noChangeAspect="1"/>
          </p:cNvPicPr>
          <p:nvPr/>
        </p:nvPicPr>
        <p:blipFill>
          <a:blip r:embed="rId3" cstate="print"/>
          <a:stretch>
            <a:fillRect/>
          </a:stretch>
        </p:blipFill>
        <p:spPr>
          <a:xfrm>
            <a:off x="1143000" y="1143000"/>
            <a:ext cx="3771900" cy="5029200"/>
          </a:xfrm>
          <a:prstGeom prst="rect">
            <a:avLst/>
          </a:prstGeom>
        </p:spPr>
      </p:pic>
      <p:pic>
        <p:nvPicPr>
          <p:cNvPr id="7" name="Picture 6" descr="036ak1.jpg"/>
          <p:cNvPicPr>
            <a:picLocks noChangeAspect="1"/>
          </p:cNvPicPr>
          <p:nvPr/>
        </p:nvPicPr>
        <p:blipFill>
          <a:blip r:embed="rId4" cstate="print"/>
          <a:stretch>
            <a:fillRect/>
          </a:stretch>
        </p:blipFill>
        <p:spPr>
          <a:xfrm>
            <a:off x="5105400" y="1143000"/>
            <a:ext cx="3771900" cy="5029200"/>
          </a:xfrm>
          <a:prstGeom prst="rect">
            <a:avLst/>
          </a:prstGeom>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38200" y="5029200"/>
            <a:ext cx="7086600" cy="609600"/>
          </a:xfrm>
        </p:spPr>
        <p:txBody>
          <a:bodyPr>
            <a:normAutofit/>
          </a:bodyPr>
          <a:lstStyle/>
          <a:p>
            <a:r>
              <a:rPr lang="en-US" sz="3200" dirty="0" smtClean="0"/>
              <a:t>…during extraction.</a:t>
            </a:r>
          </a:p>
        </p:txBody>
      </p:sp>
      <p:sp>
        <p:nvSpPr>
          <p:cNvPr id="9" name="Title 1"/>
          <p:cNvSpPr>
            <a:spLocks noGrp="1"/>
          </p:cNvSpPr>
          <p:nvPr>
            <p:ph type="ctrTitle"/>
          </p:nvPr>
        </p:nvSpPr>
        <p:spPr>
          <a:xfrm>
            <a:off x="685800" y="228600"/>
            <a:ext cx="7772400" cy="914400"/>
          </a:xfrm>
        </p:spPr>
        <p:txBody>
          <a:bodyPr/>
          <a:lstStyle/>
          <a:p>
            <a:r>
              <a:rPr lang="en-US" dirty="0" smtClean="0"/>
              <a:t>Silt catchers</a:t>
            </a:r>
            <a:endParaRPr lang="en-US" dirty="0"/>
          </a:p>
        </p:txBody>
      </p:sp>
      <p:pic>
        <p:nvPicPr>
          <p:cNvPr id="8" name="Picture 7" descr="006ak1.jpg"/>
          <p:cNvPicPr>
            <a:picLocks noChangeAspect="1"/>
          </p:cNvPicPr>
          <p:nvPr/>
        </p:nvPicPr>
        <p:blipFill>
          <a:blip r:embed="rId3" cstate="print"/>
          <a:stretch>
            <a:fillRect/>
          </a:stretch>
        </p:blipFill>
        <p:spPr>
          <a:xfrm>
            <a:off x="609600" y="1752600"/>
            <a:ext cx="4038600" cy="3028950"/>
          </a:xfrm>
          <a:prstGeom prst="rect">
            <a:avLst/>
          </a:prstGeom>
        </p:spPr>
      </p:pic>
      <p:pic>
        <p:nvPicPr>
          <p:cNvPr id="10" name="Picture 9" descr="017ak1.jpg"/>
          <p:cNvPicPr>
            <a:picLocks noChangeAspect="1"/>
          </p:cNvPicPr>
          <p:nvPr/>
        </p:nvPicPr>
        <p:blipFill>
          <a:blip r:embed="rId4" cstate="print"/>
          <a:stretch>
            <a:fillRect/>
          </a:stretch>
        </p:blipFill>
        <p:spPr>
          <a:xfrm>
            <a:off x="4800600" y="1752600"/>
            <a:ext cx="4064000" cy="3048000"/>
          </a:xfrm>
          <a:prstGeom prst="rect">
            <a:avLst/>
          </a:prstGeom>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38200" y="990600"/>
            <a:ext cx="2743200" cy="1447800"/>
          </a:xfrm>
        </p:spPr>
        <p:txBody>
          <a:bodyPr>
            <a:normAutofit lnSpcReduction="10000"/>
          </a:bodyPr>
          <a:lstStyle/>
          <a:p>
            <a:r>
              <a:rPr lang="en-US" sz="2400" dirty="0" smtClean="0"/>
              <a:t>Logo art</a:t>
            </a:r>
          </a:p>
          <a:p>
            <a:r>
              <a:rPr lang="en-US" sz="2400" dirty="0" smtClean="0"/>
              <a:t>Toughened </a:t>
            </a:r>
          </a:p>
          <a:p>
            <a:r>
              <a:rPr lang="en-US" sz="2400" dirty="0" smtClean="0"/>
              <a:t>	edges</a:t>
            </a:r>
          </a:p>
          <a:p>
            <a:r>
              <a:rPr lang="en-US" sz="2400" dirty="0" smtClean="0"/>
              <a:t>	joints</a:t>
            </a:r>
          </a:p>
        </p:txBody>
      </p:sp>
      <p:sp>
        <p:nvSpPr>
          <p:cNvPr id="9" name="Title 1"/>
          <p:cNvSpPr>
            <a:spLocks noGrp="1"/>
          </p:cNvSpPr>
          <p:nvPr>
            <p:ph type="ctrTitle"/>
          </p:nvPr>
        </p:nvSpPr>
        <p:spPr>
          <a:xfrm>
            <a:off x="685800" y="228600"/>
            <a:ext cx="7772400" cy="914400"/>
          </a:xfrm>
        </p:spPr>
        <p:txBody>
          <a:bodyPr/>
          <a:lstStyle/>
          <a:p>
            <a:r>
              <a:rPr lang="en-US" dirty="0" smtClean="0"/>
              <a:t>Grouted surfaces</a:t>
            </a:r>
            <a:endParaRPr lang="en-US" dirty="0"/>
          </a:p>
        </p:txBody>
      </p:sp>
      <p:pic>
        <p:nvPicPr>
          <p:cNvPr id="6" name="Picture 5" descr="rstbrcDSC_0150ak1grout.jpg"/>
          <p:cNvPicPr>
            <a:picLocks noChangeAspect="1"/>
          </p:cNvPicPr>
          <p:nvPr/>
        </p:nvPicPr>
        <p:blipFill>
          <a:blip r:embed="rId3" cstate="print"/>
          <a:stretch>
            <a:fillRect/>
          </a:stretch>
        </p:blipFill>
        <p:spPr>
          <a:xfrm>
            <a:off x="5562600" y="457200"/>
            <a:ext cx="3084576" cy="3071579"/>
          </a:xfrm>
          <a:prstGeom prst="rect">
            <a:avLst/>
          </a:prstGeom>
        </p:spPr>
      </p:pic>
      <p:pic>
        <p:nvPicPr>
          <p:cNvPr id="7" name="Picture 6" descr="ManOsloanDSC_0007ak1.jpg"/>
          <p:cNvPicPr>
            <a:picLocks noChangeAspect="1"/>
          </p:cNvPicPr>
          <p:nvPr/>
        </p:nvPicPr>
        <p:blipFill>
          <a:blip r:embed="rId4" cstate="print"/>
          <a:stretch>
            <a:fillRect/>
          </a:stretch>
        </p:blipFill>
        <p:spPr>
          <a:xfrm>
            <a:off x="3048000" y="990600"/>
            <a:ext cx="2273808" cy="4013546"/>
          </a:xfrm>
          <a:prstGeom prst="rect">
            <a:avLst/>
          </a:prstGeom>
        </p:spPr>
      </p:pic>
      <p:pic>
        <p:nvPicPr>
          <p:cNvPr id="8" name="Picture 7" descr="decoOutfallAGCDSC_0008ak1.jpg"/>
          <p:cNvPicPr>
            <a:picLocks noChangeAspect="1"/>
          </p:cNvPicPr>
          <p:nvPr/>
        </p:nvPicPr>
        <p:blipFill>
          <a:blip r:embed="rId5" cstate="print"/>
          <a:stretch>
            <a:fillRect/>
          </a:stretch>
        </p:blipFill>
        <p:spPr>
          <a:xfrm>
            <a:off x="5480304" y="3657600"/>
            <a:ext cx="3358896" cy="2358493"/>
          </a:xfrm>
          <a:prstGeom prst="rect">
            <a:avLst/>
          </a:prstGeom>
        </p:spPr>
      </p:pic>
      <p:pic>
        <p:nvPicPr>
          <p:cNvPr id="10" name="Picture 9" descr="rstbrcDSC_0153ak1logoCP.jpg"/>
          <p:cNvPicPr>
            <a:picLocks noChangeAspect="1"/>
          </p:cNvPicPr>
          <p:nvPr/>
        </p:nvPicPr>
        <p:blipFill>
          <a:blip r:embed="rId6" cstate="print"/>
          <a:stretch>
            <a:fillRect/>
          </a:stretch>
        </p:blipFill>
        <p:spPr>
          <a:xfrm>
            <a:off x="685800" y="2590800"/>
            <a:ext cx="2133600" cy="3212386"/>
          </a:xfrm>
          <a:prstGeom prst="rect">
            <a:avLst/>
          </a:prstGeom>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52600" y="990600"/>
            <a:ext cx="2743200" cy="1447800"/>
          </a:xfrm>
        </p:spPr>
        <p:txBody>
          <a:bodyPr>
            <a:normAutofit/>
          </a:bodyPr>
          <a:lstStyle/>
          <a:p>
            <a:r>
              <a:rPr lang="en-US" sz="2400" dirty="0" smtClean="0"/>
              <a:t>Decorative edges</a:t>
            </a:r>
          </a:p>
          <a:p>
            <a:r>
              <a:rPr lang="en-US" sz="2400" dirty="0" smtClean="0"/>
              <a:t>Repairs </a:t>
            </a:r>
          </a:p>
        </p:txBody>
      </p:sp>
      <p:sp>
        <p:nvSpPr>
          <p:cNvPr id="9" name="Title 1"/>
          <p:cNvSpPr>
            <a:spLocks noGrp="1"/>
          </p:cNvSpPr>
          <p:nvPr>
            <p:ph type="ctrTitle"/>
          </p:nvPr>
        </p:nvSpPr>
        <p:spPr>
          <a:xfrm>
            <a:off x="685800" y="228600"/>
            <a:ext cx="7772400" cy="914400"/>
          </a:xfrm>
        </p:spPr>
        <p:txBody>
          <a:bodyPr/>
          <a:lstStyle/>
          <a:p>
            <a:r>
              <a:rPr lang="en-US" dirty="0" smtClean="0"/>
              <a:t>Grouted surfaces</a:t>
            </a:r>
            <a:endParaRPr lang="en-US" dirty="0"/>
          </a:p>
        </p:txBody>
      </p:sp>
      <p:pic>
        <p:nvPicPr>
          <p:cNvPr id="11" name="Picture 10" descr="reef107ak1.jpg"/>
          <p:cNvPicPr>
            <a:picLocks noChangeAspect="1"/>
          </p:cNvPicPr>
          <p:nvPr/>
        </p:nvPicPr>
        <p:blipFill>
          <a:blip r:embed="rId3" cstate="print"/>
          <a:stretch>
            <a:fillRect/>
          </a:stretch>
        </p:blipFill>
        <p:spPr>
          <a:xfrm>
            <a:off x="5029200" y="1371600"/>
            <a:ext cx="3829050" cy="5105400"/>
          </a:xfrm>
          <a:prstGeom prst="rect">
            <a:avLst/>
          </a:prstGeom>
        </p:spPr>
      </p:pic>
      <p:pic>
        <p:nvPicPr>
          <p:cNvPr id="12" name="Picture 11" descr="DSC_0182ak1.jpg"/>
          <p:cNvPicPr>
            <a:picLocks noChangeAspect="1"/>
          </p:cNvPicPr>
          <p:nvPr/>
        </p:nvPicPr>
        <p:blipFill>
          <a:blip r:embed="rId4" cstate="print"/>
          <a:stretch>
            <a:fillRect/>
          </a:stretch>
        </p:blipFill>
        <p:spPr>
          <a:xfrm>
            <a:off x="609600" y="3048000"/>
            <a:ext cx="4191000" cy="1916639"/>
          </a:xfrm>
          <a:prstGeom prst="rect">
            <a:avLst/>
          </a:prstGeom>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4400" y="2834640"/>
            <a:ext cx="7772400" cy="594360"/>
          </a:xfrm>
        </p:spPr>
        <p:txBody>
          <a:bodyPr/>
          <a:lstStyle/>
          <a:p>
            <a:r>
              <a:rPr lang="en-US" dirty="0" smtClean="0"/>
              <a:t>Where the rubber meets the road.</a:t>
            </a:r>
            <a:endParaRPr lang="en-US" dirty="0"/>
          </a:p>
        </p:txBody>
      </p:sp>
      <p:pic>
        <p:nvPicPr>
          <p:cNvPr id="6" name="Picture 5" descr="mattLessRaveled.bmp"/>
          <p:cNvPicPr>
            <a:picLocks noChangeAspect="1"/>
          </p:cNvPicPr>
          <p:nvPr/>
        </p:nvPicPr>
        <p:blipFill>
          <a:blip r:embed="rId3" cstate="print"/>
          <a:stretch>
            <a:fillRect/>
          </a:stretch>
        </p:blipFill>
        <p:spPr>
          <a:xfrm>
            <a:off x="1600200" y="228600"/>
            <a:ext cx="3810000" cy="2857500"/>
          </a:xfrm>
          <a:prstGeom prst="rect">
            <a:avLst/>
          </a:prstGeom>
        </p:spPr>
      </p:pic>
      <p:pic>
        <p:nvPicPr>
          <p:cNvPr id="7" name="Picture 6" descr="sloan13infiltrationBurnoutDSC_0018.JPG"/>
          <p:cNvPicPr>
            <a:picLocks noChangeAspect="1"/>
          </p:cNvPicPr>
          <p:nvPr/>
        </p:nvPicPr>
        <p:blipFill>
          <a:blip r:embed="rId4" cstate="print"/>
          <a:stretch>
            <a:fillRect/>
          </a:stretch>
        </p:blipFill>
        <p:spPr>
          <a:xfrm>
            <a:off x="4267200" y="3429000"/>
            <a:ext cx="4648200" cy="3087237"/>
          </a:xfrm>
          <a:prstGeom prst="rect">
            <a:avLst/>
          </a:prstGeom>
        </p:spPr>
      </p:pic>
      <p:pic>
        <p:nvPicPr>
          <p:cNvPr id="8" name="Picture 7" descr="sloan13infiltrationBurnoutDSC_0013ak1.jpg"/>
          <p:cNvPicPr>
            <a:picLocks noChangeAspect="1"/>
          </p:cNvPicPr>
          <p:nvPr/>
        </p:nvPicPr>
        <p:blipFill>
          <a:blip r:embed="rId5" cstate="print"/>
          <a:stretch>
            <a:fillRect/>
          </a:stretch>
        </p:blipFill>
        <p:spPr>
          <a:xfrm>
            <a:off x="5715000" y="0"/>
            <a:ext cx="2057400" cy="3097658"/>
          </a:xfrm>
          <a:prstGeom prst="rect">
            <a:avLst/>
          </a:prstGeom>
        </p:spPr>
      </p:pic>
      <p:pic>
        <p:nvPicPr>
          <p:cNvPr id="9" name="Picture 8" descr="brcFineDSC_0074ak1.jpg"/>
          <p:cNvPicPr>
            <a:picLocks noChangeAspect="1"/>
          </p:cNvPicPr>
          <p:nvPr/>
        </p:nvPicPr>
        <p:blipFill>
          <a:blip r:embed="rId6" cstate="print"/>
          <a:stretch>
            <a:fillRect/>
          </a:stretch>
        </p:blipFill>
        <p:spPr>
          <a:xfrm>
            <a:off x="533400" y="3657600"/>
            <a:ext cx="4572000" cy="2903540"/>
          </a:xfrm>
          <a:prstGeom prst="rect">
            <a:avLst/>
          </a:prstGeom>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38200" y="2438400"/>
            <a:ext cx="7772400" cy="381000"/>
          </a:xfrm>
        </p:spPr>
        <p:txBody>
          <a:bodyPr>
            <a:normAutofit lnSpcReduction="10000"/>
          </a:bodyPr>
          <a:lstStyle/>
          <a:p>
            <a:r>
              <a:rPr lang="en-US" dirty="0" smtClean="0"/>
              <a:t>A closer look.</a:t>
            </a:r>
            <a:endParaRPr lang="en-US" dirty="0"/>
          </a:p>
        </p:txBody>
      </p:sp>
      <p:pic>
        <p:nvPicPr>
          <p:cNvPr id="7" name="Picture 6" descr="brcFineDSC_0019ak1.jpg"/>
          <p:cNvPicPr>
            <a:picLocks noChangeAspect="1"/>
          </p:cNvPicPr>
          <p:nvPr/>
        </p:nvPicPr>
        <p:blipFill>
          <a:blip r:embed="rId3" cstate="print"/>
          <a:stretch>
            <a:fillRect/>
          </a:stretch>
        </p:blipFill>
        <p:spPr>
          <a:xfrm>
            <a:off x="533400" y="3657600"/>
            <a:ext cx="4419600" cy="2935406"/>
          </a:xfrm>
          <a:prstGeom prst="rect">
            <a:avLst/>
          </a:prstGeom>
        </p:spPr>
      </p:pic>
      <p:pic>
        <p:nvPicPr>
          <p:cNvPr id="8" name="Picture 7" descr="brcFineDSC_0032ak1.jpg"/>
          <p:cNvPicPr>
            <a:picLocks noChangeAspect="1"/>
          </p:cNvPicPr>
          <p:nvPr/>
        </p:nvPicPr>
        <p:blipFill>
          <a:blip r:embed="rId4" cstate="print"/>
          <a:stretch>
            <a:fillRect/>
          </a:stretch>
        </p:blipFill>
        <p:spPr>
          <a:xfrm>
            <a:off x="5181600" y="3962400"/>
            <a:ext cx="3733800" cy="2479912"/>
          </a:xfrm>
          <a:prstGeom prst="rect">
            <a:avLst/>
          </a:prstGeom>
        </p:spPr>
      </p:pic>
      <p:pic>
        <p:nvPicPr>
          <p:cNvPr id="10" name="Picture 9" descr="DSC_0245ak1panClose.jpg"/>
          <p:cNvPicPr>
            <a:picLocks noChangeAspect="1"/>
          </p:cNvPicPr>
          <p:nvPr/>
        </p:nvPicPr>
        <p:blipFill>
          <a:blip r:embed="rId5" cstate="print"/>
          <a:stretch>
            <a:fillRect/>
          </a:stretch>
        </p:blipFill>
        <p:spPr>
          <a:xfrm>
            <a:off x="2743200" y="0"/>
            <a:ext cx="5248656" cy="3486048"/>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90800" y="4038600"/>
            <a:ext cx="7772400" cy="1828800"/>
          </a:xfrm>
        </p:spPr>
        <p:txBody>
          <a:bodyPr>
            <a:normAutofit/>
          </a:bodyPr>
          <a:lstStyle/>
          <a:p>
            <a:r>
              <a:rPr lang="en-US" dirty="0" smtClean="0"/>
              <a:t>.</a:t>
            </a:r>
            <a:endParaRPr lang="en-US" dirty="0"/>
          </a:p>
        </p:txBody>
      </p:sp>
      <p:sp>
        <p:nvSpPr>
          <p:cNvPr id="9" name="Title 1"/>
          <p:cNvSpPr>
            <a:spLocks noGrp="1"/>
          </p:cNvSpPr>
          <p:nvPr>
            <p:ph type="ctrTitle"/>
          </p:nvPr>
        </p:nvSpPr>
        <p:spPr>
          <a:xfrm>
            <a:off x="609600" y="228600"/>
            <a:ext cx="7772400" cy="762000"/>
          </a:xfrm>
        </p:spPr>
        <p:txBody>
          <a:bodyPr/>
          <a:lstStyle/>
          <a:p>
            <a:r>
              <a:rPr lang="en-US" dirty="0" smtClean="0"/>
              <a:t>More?</a:t>
            </a:r>
            <a:endParaRPr lang="en-US" dirty="0"/>
          </a:p>
        </p:txBody>
      </p:sp>
      <p:pic>
        <p:nvPicPr>
          <p:cNvPr id="7" name="Picture 6" descr="DSC_0115ak1.jpg"/>
          <p:cNvPicPr>
            <a:picLocks noChangeAspect="1"/>
          </p:cNvPicPr>
          <p:nvPr/>
        </p:nvPicPr>
        <p:blipFill>
          <a:blip r:embed="rId3" cstate="print"/>
          <a:stretch>
            <a:fillRect/>
          </a:stretch>
        </p:blipFill>
        <p:spPr>
          <a:xfrm>
            <a:off x="2438400" y="381000"/>
            <a:ext cx="5984298" cy="6046904"/>
          </a:xfrm>
          <a:prstGeom prst="rect">
            <a:avLst/>
          </a:prstGeom>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ubtitle 2"/>
          <p:cNvSpPr txBox="1">
            <a:spLocks/>
          </p:cNvSpPr>
          <p:nvPr/>
        </p:nvSpPr>
        <p:spPr>
          <a:xfrm>
            <a:off x="762000" y="228600"/>
            <a:ext cx="7772400" cy="381000"/>
          </a:xfrm>
          <a:prstGeom prst="rect">
            <a:avLst/>
          </a:prstGeom>
        </p:spPr>
        <p:txBody>
          <a:bodyPr vert="horz" lIns="100584" tIns="45720" anchor="b">
            <a:normAutofit lnSpcReduction="10000"/>
          </a:bodyPr>
          <a:lstStyle/>
          <a:p>
            <a:pPr marL="0" marR="0" lvl="0" indent="0" algn="l" defTabSz="914400" rtl="0" eaLnBrk="1" fontAlgn="auto" latinLnBrk="0" hangingPunct="1">
              <a:lnSpc>
                <a:spcPct val="100000"/>
              </a:lnSpc>
              <a:spcBef>
                <a:spcPts val="0"/>
              </a:spcBef>
              <a:spcAft>
                <a:spcPts val="0"/>
              </a:spcAft>
              <a:buClr>
                <a:schemeClr val="tx2"/>
              </a:buClr>
              <a:buSzPct val="95000"/>
              <a:buFont typeface="Wingdings"/>
              <a:buNone/>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World</a:t>
            </a:r>
            <a:r>
              <a:rPr kumimoji="0" lang="en-US" sz="2000" b="0" i="0" u="none" strike="noStrike" kern="1200" cap="none" spc="0" normalizeH="0" noProof="0" dirty="0" smtClean="0">
                <a:ln>
                  <a:noFill/>
                </a:ln>
                <a:solidFill>
                  <a:schemeClr val="tx1"/>
                </a:solidFill>
                <a:effectLst/>
                <a:uLnTx/>
                <a:uFillTx/>
                <a:latin typeface="+mn-lt"/>
                <a:ea typeface="+mn-ea"/>
                <a:cs typeface="+mn-cs"/>
              </a:rPr>
              <a:t> of Concrete, 2014</a:t>
            </a:r>
            <a:endParaRPr kumimoji="0" lang="en-US" sz="2000" b="0" i="0" u="none" strike="noStrike" kern="1200" cap="none" spc="0" normalizeH="0" baseline="0" noProof="0" dirty="0">
              <a:ln>
                <a:noFill/>
              </a:ln>
              <a:solidFill>
                <a:schemeClr val="tx1"/>
              </a:solidFill>
              <a:effectLst/>
              <a:uLnTx/>
              <a:uFillTx/>
              <a:latin typeface="+mn-lt"/>
              <a:ea typeface="+mn-ea"/>
              <a:cs typeface="+mn-cs"/>
            </a:endParaRPr>
          </a:p>
        </p:txBody>
      </p:sp>
      <p:pic>
        <p:nvPicPr>
          <p:cNvPr id="6" name="Picture 5" descr="DSC_0087ak1.jpg"/>
          <p:cNvPicPr>
            <a:picLocks noChangeAspect="1"/>
          </p:cNvPicPr>
          <p:nvPr/>
        </p:nvPicPr>
        <p:blipFill>
          <a:blip r:embed="rId3" cstate="print"/>
          <a:stretch>
            <a:fillRect/>
          </a:stretch>
        </p:blipFill>
        <p:spPr>
          <a:xfrm>
            <a:off x="762000" y="762000"/>
            <a:ext cx="7696200" cy="4605645"/>
          </a:xfrm>
          <a:prstGeom prst="rect">
            <a:avLst/>
          </a:prstGeom>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ubtitle 2"/>
          <p:cNvSpPr txBox="1">
            <a:spLocks/>
          </p:cNvSpPr>
          <p:nvPr/>
        </p:nvSpPr>
        <p:spPr>
          <a:xfrm>
            <a:off x="762000" y="228600"/>
            <a:ext cx="7772400" cy="609600"/>
          </a:xfrm>
          <a:prstGeom prst="rect">
            <a:avLst/>
          </a:prstGeom>
        </p:spPr>
        <p:txBody>
          <a:bodyPr vert="horz" lIns="100584" tIns="45720" anchor="b">
            <a:normAutofit fontScale="92500" lnSpcReduction="20000"/>
          </a:bodyPr>
          <a:lstStyle/>
          <a:p>
            <a:pPr marL="0" marR="0" lvl="0" indent="0" algn="l" defTabSz="914400" rtl="0" eaLnBrk="1" fontAlgn="auto" latinLnBrk="0" hangingPunct="1">
              <a:lnSpc>
                <a:spcPct val="100000"/>
              </a:lnSpc>
              <a:spcBef>
                <a:spcPts val="0"/>
              </a:spcBef>
              <a:spcAft>
                <a:spcPts val="0"/>
              </a:spcAft>
              <a:buClr>
                <a:schemeClr val="tx2"/>
              </a:buClr>
              <a:buSzPct val="95000"/>
              <a:buFont typeface="Wingdings"/>
              <a:buNone/>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World</a:t>
            </a:r>
            <a:r>
              <a:rPr kumimoji="0" lang="en-US" sz="2000" b="0" i="0" u="none" strike="noStrike" kern="1200" cap="none" spc="0" normalizeH="0" noProof="0" dirty="0" smtClean="0">
                <a:ln>
                  <a:noFill/>
                </a:ln>
                <a:solidFill>
                  <a:schemeClr val="tx1"/>
                </a:solidFill>
                <a:effectLst/>
                <a:uLnTx/>
                <a:uFillTx/>
                <a:latin typeface="+mn-lt"/>
                <a:ea typeface="+mn-ea"/>
                <a:cs typeface="+mn-cs"/>
              </a:rPr>
              <a:t> of Concrete, 2014</a:t>
            </a:r>
          </a:p>
          <a:p>
            <a:pPr marL="0" marR="0" lvl="0" indent="0" algn="l" defTabSz="914400" rtl="0" eaLnBrk="1" fontAlgn="auto" latinLnBrk="0" hangingPunct="1">
              <a:lnSpc>
                <a:spcPct val="100000"/>
              </a:lnSpc>
              <a:spcBef>
                <a:spcPts val="0"/>
              </a:spcBef>
              <a:spcAft>
                <a:spcPts val="0"/>
              </a:spcAft>
              <a:buClr>
                <a:schemeClr val="tx2"/>
              </a:buClr>
              <a:buSzPct val="95000"/>
              <a:buFont typeface="Wingdings"/>
              <a:buNone/>
              <a:tabLst/>
              <a:defRPr/>
            </a:pPr>
            <a:r>
              <a:rPr lang="en-US" sz="2000" baseline="0" dirty="0" smtClean="0"/>
              <a:t>ACI </a:t>
            </a:r>
            <a:r>
              <a:rPr lang="en-US" sz="2000" dirty="0" smtClean="0"/>
              <a:t>   logo slab project</a:t>
            </a:r>
            <a:endParaRPr kumimoji="0" lang="en-US" sz="2000" b="0" i="0" u="none" strike="noStrike" kern="1200" cap="none" spc="0" normalizeH="0" baseline="0" noProof="0" dirty="0">
              <a:ln>
                <a:noFill/>
              </a:ln>
              <a:solidFill>
                <a:schemeClr val="tx1"/>
              </a:solidFill>
              <a:effectLst/>
              <a:uLnTx/>
              <a:uFillTx/>
              <a:latin typeface="+mn-lt"/>
              <a:ea typeface="+mn-ea"/>
              <a:cs typeface="+mn-cs"/>
            </a:endParaRPr>
          </a:p>
        </p:txBody>
      </p:sp>
      <p:pic>
        <p:nvPicPr>
          <p:cNvPr id="4" name="Picture 3" descr="DSC_0009ak1blaxTOblackeyedPeas.jpg"/>
          <p:cNvPicPr>
            <a:picLocks noChangeAspect="1"/>
          </p:cNvPicPr>
          <p:nvPr/>
        </p:nvPicPr>
        <p:blipFill>
          <a:blip r:embed="rId3" cstate="print"/>
          <a:stretch>
            <a:fillRect/>
          </a:stretch>
        </p:blipFill>
        <p:spPr>
          <a:xfrm>
            <a:off x="762000" y="838200"/>
            <a:ext cx="3014957" cy="2737200"/>
          </a:xfrm>
          <a:prstGeom prst="rect">
            <a:avLst/>
          </a:prstGeom>
        </p:spPr>
      </p:pic>
      <p:pic>
        <p:nvPicPr>
          <p:cNvPr id="5" name="Picture 4" descr="DSC_0183ak1red.jpg"/>
          <p:cNvPicPr>
            <a:picLocks noChangeAspect="1"/>
          </p:cNvPicPr>
          <p:nvPr/>
        </p:nvPicPr>
        <p:blipFill>
          <a:blip r:embed="rId4" cstate="print"/>
          <a:stretch>
            <a:fillRect/>
          </a:stretch>
        </p:blipFill>
        <p:spPr>
          <a:xfrm>
            <a:off x="4191000" y="533400"/>
            <a:ext cx="4572000" cy="3036627"/>
          </a:xfrm>
          <a:prstGeom prst="rect">
            <a:avLst/>
          </a:prstGeom>
        </p:spPr>
      </p:pic>
      <p:pic>
        <p:nvPicPr>
          <p:cNvPr id="7" name="Picture 6" descr="DSC_0120ak1both.jpg"/>
          <p:cNvPicPr>
            <a:picLocks noChangeAspect="1"/>
          </p:cNvPicPr>
          <p:nvPr/>
        </p:nvPicPr>
        <p:blipFill>
          <a:blip r:embed="rId5" cstate="print"/>
          <a:stretch>
            <a:fillRect/>
          </a:stretch>
        </p:blipFill>
        <p:spPr>
          <a:xfrm>
            <a:off x="1143000" y="3810000"/>
            <a:ext cx="3276600" cy="2724364"/>
          </a:xfrm>
          <a:prstGeom prst="rect">
            <a:avLst/>
          </a:prstGeom>
        </p:spPr>
      </p:pic>
      <p:pic>
        <p:nvPicPr>
          <p:cNvPr id="8" name="Picture 7" descr="DSC_0160ak1gone.jpg"/>
          <p:cNvPicPr>
            <a:picLocks noChangeAspect="1"/>
          </p:cNvPicPr>
          <p:nvPr/>
        </p:nvPicPr>
        <p:blipFill>
          <a:blip r:embed="rId6" cstate="print"/>
          <a:stretch>
            <a:fillRect/>
          </a:stretch>
        </p:blipFill>
        <p:spPr>
          <a:xfrm>
            <a:off x="4724400" y="3810000"/>
            <a:ext cx="3958977" cy="2667000"/>
          </a:xfrm>
          <a:prstGeom prst="rect">
            <a:avLst/>
          </a:prstGeom>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ubtitle 2"/>
          <p:cNvSpPr txBox="1">
            <a:spLocks/>
          </p:cNvSpPr>
          <p:nvPr/>
        </p:nvSpPr>
        <p:spPr>
          <a:xfrm>
            <a:off x="838200" y="3124200"/>
            <a:ext cx="7772400" cy="609600"/>
          </a:xfrm>
          <a:prstGeom prst="rect">
            <a:avLst/>
          </a:prstGeom>
        </p:spPr>
        <p:txBody>
          <a:bodyPr vert="horz" lIns="100584" tIns="45720" anchor="b">
            <a:normAutofit/>
          </a:bodyPr>
          <a:lstStyle/>
          <a:p>
            <a:pPr marL="0" marR="0" lvl="0" indent="0" algn="l" defTabSz="914400" rtl="0" eaLnBrk="1" fontAlgn="auto" latinLnBrk="0" hangingPunct="1">
              <a:lnSpc>
                <a:spcPct val="100000"/>
              </a:lnSpc>
              <a:spcBef>
                <a:spcPts val="0"/>
              </a:spcBef>
              <a:spcAft>
                <a:spcPts val="0"/>
              </a:spcAft>
              <a:buClr>
                <a:schemeClr val="tx2"/>
              </a:buClr>
              <a:buSzPct val="95000"/>
              <a:buFont typeface="Wingdings"/>
              <a:buNone/>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Target 300 inches / hour</a:t>
            </a:r>
            <a:endParaRPr kumimoji="0" lang="en-US" sz="2000" b="0" i="0" u="none" strike="noStrike" kern="1200" cap="none" spc="0" normalizeH="0" baseline="0" noProof="0" dirty="0">
              <a:ln>
                <a:noFill/>
              </a:ln>
              <a:solidFill>
                <a:schemeClr val="tx1"/>
              </a:solidFill>
              <a:effectLst/>
              <a:uLnTx/>
              <a:uFillTx/>
              <a:latin typeface="+mn-lt"/>
              <a:ea typeface="+mn-ea"/>
              <a:cs typeface="+mn-cs"/>
            </a:endParaRPr>
          </a:p>
        </p:txBody>
      </p:sp>
      <p:pic>
        <p:nvPicPr>
          <p:cNvPr id="9" name="Picture 8" descr="sloan13infiltrationDSC_0026ak1.jpg"/>
          <p:cNvPicPr>
            <a:picLocks noChangeAspect="1"/>
          </p:cNvPicPr>
          <p:nvPr/>
        </p:nvPicPr>
        <p:blipFill>
          <a:blip r:embed="rId3" cstate="print"/>
          <a:stretch>
            <a:fillRect/>
          </a:stretch>
        </p:blipFill>
        <p:spPr>
          <a:xfrm>
            <a:off x="3792020" y="533400"/>
            <a:ext cx="4818580" cy="3200400"/>
          </a:xfrm>
          <a:prstGeom prst="rect">
            <a:avLst/>
          </a:prstGeom>
        </p:spPr>
      </p:pic>
      <p:pic>
        <p:nvPicPr>
          <p:cNvPr id="10" name="Picture 9" descr="decoOutfallAGCDSC_0008ak1.jpg"/>
          <p:cNvPicPr>
            <a:picLocks noChangeAspect="1"/>
          </p:cNvPicPr>
          <p:nvPr/>
        </p:nvPicPr>
        <p:blipFill>
          <a:blip r:embed="rId4" cstate="print"/>
          <a:stretch>
            <a:fillRect/>
          </a:stretch>
        </p:blipFill>
        <p:spPr>
          <a:xfrm>
            <a:off x="914400" y="4038600"/>
            <a:ext cx="3663696" cy="2572512"/>
          </a:xfrm>
          <a:prstGeom prst="rect">
            <a:avLst/>
          </a:prstGeom>
        </p:spPr>
      </p:pic>
      <p:pic>
        <p:nvPicPr>
          <p:cNvPr id="11" name="Picture 10" descr="rstbrcDSC_0150ak1grout.jpg"/>
          <p:cNvPicPr>
            <a:picLocks noChangeAspect="1"/>
          </p:cNvPicPr>
          <p:nvPr/>
        </p:nvPicPr>
        <p:blipFill>
          <a:blip r:embed="rId5" cstate="print"/>
          <a:stretch>
            <a:fillRect/>
          </a:stretch>
        </p:blipFill>
        <p:spPr>
          <a:xfrm>
            <a:off x="4953000" y="4038600"/>
            <a:ext cx="2590800" cy="2579884"/>
          </a:xfrm>
          <a:prstGeom prst="rect">
            <a:avLst/>
          </a:prstGeom>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ubtitle 2"/>
          <p:cNvSpPr txBox="1">
            <a:spLocks/>
          </p:cNvSpPr>
          <p:nvPr/>
        </p:nvSpPr>
        <p:spPr>
          <a:xfrm>
            <a:off x="685800" y="2286000"/>
            <a:ext cx="7772400" cy="609600"/>
          </a:xfrm>
          <a:prstGeom prst="rect">
            <a:avLst/>
          </a:prstGeom>
        </p:spPr>
        <p:txBody>
          <a:bodyPr vert="horz" lIns="100584" tIns="45720" anchor="b">
            <a:normAutofit/>
          </a:bodyPr>
          <a:lstStyle/>
          <a:p>
            <a:pPr marL="0" marR="0" lvl="0" indent="0" algn="l" defTabSz="914400" rtl="0" eaLnBrk="1" fontAlgn="auto" latinLnBrk="0" hangingPunct="1">
              <a:lnSpc>
                <a:spcPct val="100000"/>
              </a:lnSpc>
              <a:spcBef>
                <a:spcPts val="0"/>
              </a:spcBef>
              <a:spcAft>
                <a:spcPts val="0"/>
              </a:spcAft>
              <a:buClr>
                <a:schemeClr val="tx2"/>
              </a:buClr>
              <a:buSzPct val="95000"/>
              <a:buFont typeface="Wingdings"/>
              <a:buNone/>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Match equipment</a:t>
            </a:r>
            <a:r>
              <a:rPr kumimoji="0" lang="en-US" sz="2000" b="0" i="0" u="none" strike="noStrike" kern="1200" cap="none" spc="0" normalizeH="0" noProof="0" dirty="0" smtClean="0">
                <a:ln>
                  <a:noFill/>
                </a:ln>
                <a:solidFill>
                  <a:schemeClr val="tx1"/>
                </a:solidFill>
                <a:effectLst/>
                <a:uLnTx/>
                <a:uFillTx/>
                <a:latin typeface="+mn-lt"/>
                <a:ea typeface="+mn-ea"/>
                <a:cs typeface="+mn-cs"/>
              </a:rPr>
              <a:t> to mixture.</a:t>
            </a:r>
            <a:endParaRPr kumimoji="0" lang="en-US" sz="2000" b="0" i="0" u="none" strike="noStrike" kern="1200" cap="none" spc="0" normalizeH="0" baseline="0" noProof="0" dirty="0">
              <a:ln>
                <a:noFill/>
              </a:ln>
              <a:solidFill>
                <a:schemeClr val="tx1"/>
              </a:solidFill>
              <a:effectLst/>
              <a:uLnTx/>
              <a:uFillTx/>
              <a:latin typeface="+mn-lt"/>
              <a:ea typeface="+mn-ea"/>
              <a:cs typeface="+mn-cs"/>
            </a:endParaRPr>
          </a:p>
        </p:txBody>
      </p:sp>
      <p:pic>
        <p:nvPicPr>
          <p:cNvPr id="6" name="Picture 5" descr="brcDSC_0131ak1pan.jpg"/>
          <p:cNvPicPr>
            <a:picLocks noChangeAspect="1"/>
          </p:cNvPicPr>
          <p:nvPr/>
        </p:nvPicPr>
        <p:blipFill>
          <a:blip r:embed="rId3" cstate="print"/>
          <a:stretch>
            <a:fillRect/>
          </a:stretch>
        </p:blipFill>
        <p:spPr>
          <a:xfrm>
            <a:off x="4267200" y="381000"/>
            <a:ext cx="4343400" cy="3191850"/>
          </a:xfrm>
          <a:prstGeom prst="rect">
            <a:avLst/>
          </a:prstGeom>
        </p:spPr>
      </p:pic>
      <p:pic>
        <p:nvPicPr>
          <p:cNvPr id="7" name="Picture 6" descr="paGreensUnivDSC_0139ak1.jpg"/>
          <p:cNvPicPr>
            <a:picLocks noChangeAspect="1"/>
          </p:cNvPicPr>
          <p:nvPr/>
        </p:nvPicPr>
        <p:blipFill>
          <a:blip r:embed="rId4" cstate="print"/>
          <a:stretch>
            <a:fillRect/>
          </a:stretch>
        </p:blipFill>
        <p:spPr>
          <a:xfrm>
            <a:off x="685800" y="3810000"/>
            <a:ext cx="4114799" cy="2732964"/>
          </a:xfrm>
          <a:prstGeom prst="rect">
            <a:avLst/>
          </a:prstGeom>
        </p:spPr>
      </p:pic>
      <p:pic>
        <p:nvPicPr>
          <p:cNvPr id="8" name="Picture 7" descr="paGreensUnivDSC_0142ak1.jpg"/>
          <p:cNvPicPr>
            <a:picLocks noChangeAspect="1"/>
          </p:cNvPicPr>
          <p:nvPr/>
        </p:nvPicPr>
        <p:blipFill>
          <a:blip r:embed="rId5" cstate="print"/>
          <a:stretch>
            <a:fillRect/>
          </a:stretch>
        </p:blipFill>
        <p:spPr>
          <a:xfrm>
            <a:off x="4953000" y="3810000"/>
            <a:ext cx="3810000" cy="2748586"/>
          </a:xfrm>
          <a:prstGeom prst="rect">
            <a:avLst/>
          </a:prstGeom>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ubtitle 2"/>
          <p:cNvSpPr txBox="1">
            <a:spLocks/>
          </p:cNvSpPr>
          <p:nvPr/>
        </p:nvSpPr>
        <p:spPr>
          <a:xfrm>
            <a:off x="685800" y="2895600"/>
            <a:ext cx="7772400" cy="609600"/>
          </a:xfrm>
          <a:prstGeom prst="rect">
            <a:avLst/>
          </a:prstGeom>
        </p:spPr>
        <p:txBody>
          <a:bodyPr vert="horz" lIns="100584" tIns="45720" anchor="b">
            <a:normAutofit/>
          </a:bodyPr>
          <a:lstStyle/>
          <a:p>
            <a:pPr marL="0" marR="0" lvl="0" indent="0" algn="l" defTabSz="914400" rtl="0" eaLnBrk="1" fontAlgn="auto" latinLnBrk="0" hangingPunct="1">
              <a:lnSpc>
                <a:spcPct val="100000"/>
              </a:lnSpc>
              <a:spcBef>
                <a:spcPts val="0"/>
              </a:spcBef>
              <a:spcAft>
                <a:spcPts val="0"/>
              </a:spcAft>
              <a:buClr>
                <a:schemeClr val="tx2"/>
              </a:buClr>
              <a:buSzPct val="95000"/>
              <a:buFont typeface="Wingdings"/>
              <a:buNone/>
              <a:tabLst/>
              <a:defRPr/>
            </a:pPr>
            <a:r>
              <a:rPr lang="en-US" sz="2000" dirty="0" smtClean="0"/>
              <a:t>A tighter finish is easier to maintain.</a:t>
            </a:r>
            <a:endParaRPr kumimoji="0" lang="en-US" sz="2000" b="0" i="0" u="none" strike="noStrike" kern="1200" cap="none" spc="0" normalizeH="0" baseline="0" noProof="0" dirty="0">
              <a:ln>
                <a:noFill/>
              </a:ln>
              <a:solidFill>
                <a:schemeClr val="tx1"/>
              </a:solidFill>
              <a:effectLst/>
              <a:uLnTx/>
              <a:uFillTx/>
              <a:latin typeface="+mn-lt"/>
              <a:ea typeface="+mn-ea"/>
              <a:cs typeface="+mn-cs"/>
            </a:endParaRPr>
          </a:p>
        </p:txBody>
      </p:sp>
      <p:pic>
        <p:nvPicPr>
          <p:cNvPr id="9" name="Picture 8" descr="bun425 204ak1.jpg"/>
          <p:cNvPicPr>
            <a:picLocks noChangeAspect="1"/>
          </p:cNvPicPr>
          <p:nvPr/>
        </p:nvPicPr>
        <p:blipFill>
          <a:blip r:embed="rId3" cstate="print"/>
          <a:stretch>
            <a:fillRect/>
          </a:stretch>
        </p:blipFill>
        <p:spPr>
          <a:xfrm>
            <a:off x="609600" y="3657600"/>
            <a:ext cx="3810000" cy="2467934"/>
          </a:xfrm>
          <a:prstGeom prst="rect">
            <a:avLst/>
          </a:prstGeom>
        </p:spPr>
      </p:pic>
      <p:pic>
        <p:nvPicPr>
          <p:cNvPr id="10" name="Picture 9" descr="DSC_0024ak1birdTaylor.jpg"/>
          <p:cNvPicPr>
            <a:picLocks noChangeAspect="1"/>
          </p:cNvPicPr>
          <p:nvPr/>
        </p:nvPicPr>
        <p:blipFill>
          <a:blip r:embed="rId4" cstate="print"/>
          <a:stretch>
            <a:fillRect/>
          </a:stretch>
        </p:blipFill>
        <p:spPr>
          <a:xfrm>
            <a:off x="4648200" y="304800"/>
            <a:ext cx="4340352" cy="6382512"/>
          </a:xfrm>
          <a:prstGeom prst="rect">
            <a:avLst/>
          </a:prstGeom>
        </p:spPr>
      </p:pic>
      <p:pic>
        <p:nvPicPr>
          <p:cNvPr id="11" name="Picture 10" descr="brcFineDSC_0074ak1.jpg"/>
          <p:cNvPicPr>
            <a:picLocks noChangeAspect="1"/>
          </p:cNvPicPr>
          <p:nvPr/>
        </p:nvPicPr>
        <p:blipFill>
          <a:blip r:embed="rId5" cstate="print"/>
          <a:stretch>
            <a:fillRect/>
          </a:stretch>
        </p:blipFill>
        <p:spPr>
          <a:xfrm>
            <a:off x="685800" y="685800"/>
            <a:ext cx="3701387" cy="2350640"/>
          </a:xfrm>
          <a:prstGeom prst="rect">
            <a:avLst/>
          </a:prstGeom>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ubtitle 2"/>
          <p:cNvSpPr txBox="1">
            <a:spLocks/>
          </p:cNvSpPr>
          <p:nvPr/>
        </p:nvSpPr>
        <p:spPr>
          <a:xfrm>
            <a:off x="1371600" y="2057400"/>
            <a:ext cx="7772400" cy="1143000"/>
          </a:xfrm>
          <a:prstGeom prst="rect">
            <a:avLst/>
          </a:prstGeom>
        </p:spPr>
        <p:txBody>
          <a:bodyPr vert="horz" lIns="100584" tIns="45720" anchor="b">
            <a:normAutofit/>
          </a:bodyPr>
          <a:lstStyle/>
          <a:p>
            <a:pPr marL="0" marR="0" lvl="0" indent="0" algn="l" defTabSz="914400" rtl="0" eaLnBrk="1" fontAlgn="auto" latinLnBrk="0" hangingPunct="1">
              <a:lnSpc>
                <a:spcPct val="100000"/>
              </a:lnSpc>
              <a:spcBef>
                <a:spcPts val="0"/>
              </a:spcBef>
              <a:spcAft>
                <a:spcPts val="0"/>
              </a:spcAft>
              <a:buClr>
                <a:schemeClr val="tx2"/>
              </a:buClr>
              <a:buSzPct val="95000"/>
              <a:buFont typeface="Wingdings"/>
              <a:buNone/>
              <a:tabLst/>
              <a:defRPr/>
            </a:pPr>
            <a:r>
              <a:rPr lang="en-US" sz="2000" dirty="0" smtClean="0"/>
              <a:t>Flat, uniform surfaces.</a:t>
            </a:r>
            <a:endParaRPr kumimoji="0" lang="en-US" sz="20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6" name="Picture 5" descr="panIronHorseDSC_0062ak1.jpg"/>
          <p:cNvPicPr>
            <a:picLocks noChangeAspect="1"/>
          </p:cNvPicPr>
          <p:nvPr/>
        </p:nvPicPr>
        <p:blipFill>
          <a:blip r:embed="rId3" cstate="print"/>
          <a:stretch>
            <a:fillRect/>
          </a:stretch>
        </p:blipFill>
        <p:spPr>
          <a:xfrm>
            <a:off x="4191000" y="152400"/>
            <a:ext cx="4647197" cy="3352800"/>
          </a:xfrm>
          <a:prstGeom prst="rect">
            <a:avLst/>
          </a:prstGeom>
        </p:spPr>
      </p:pic>
      <p:pic>
        <p:nvPicPr>
          <p:cNvPr id="7" name="Picture 6" descr="brcDSC_0117ak1fill.jpg"/>
          <p:cNvPicPr>
            <a:picLocks noChangeAspect="1"/>
          </p:cNvPicPr>
          <p:nvPr/>
        </p:nvPicPr>
        <p:blipFill>
          <a:blip r:embed="rId4" cstate="print"/>
          <a:stretch>
            <a:fillRect/>
          </a:stretch>
        </p:blipFill>
        <p:spPr>
          <a:xfrm>
            <a:off x="2133600" y="3581400"/>
            <a:ext cx="5334000" cy="3063631"/>
          </a:xfrm>
          <a:prstGeom prst="rect">
            <a:avLst/>
          </a:prstGeom>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ubtitle 2"/>
          <p:cNvSpPr txBox="1">
            <a:spLocks/>
          </p:cNvSpPr>
          <p:nvPr/>
        </p:nvSpPr>
        <p:spPr>
          <a:xfrm>
            <a:off x="838200" y="381000"/>
            <a:ext cx="7772400" cy="609600"/>
          </a:xfrm>
          <a:prstGeom prst="rect">
            <a:avLst/>
          </a:prstGeom>
        </p:spPr>
        <p:txBody>
          <a:bodyPr vert="horz" lIns="100584" tIns="45720" anchor="b">
            <a:normAutofit/>
          </a:bodyPr>
          <a:lstStyle/>
          <a:p>
            <a:pPr marL="0" marR="0" lvl="0" indent="0" algn="l" defTabSz="914400" rtl="0" eaLnBrk="1" fontAlgn="auto" latinLnBrk="0" hangingPunct="1">
              <a:lnSpc>
                <a:spcPct val="100000"/>
              </a:lnSpc>
              <a:spcBef>
                <a:spcPts val="0"/>
              </a:spcBef>
              <a:spcAft>
                <a:spcPts val="0"/>
              </a:spcAft>
              <a:buClr>
                <a:schemeClr val="tx2"/>
              </a:buClr>
              <a:buSzPct val="95000"/>
              <a:buFont typeface="Wingdings"/>
              <a:buNone/>
              <a:tabLst/>
              <a:defRPr/>
            </a:pPr>
            <a:r>
              <a:rPr lang="en-US" sz="2000" dirty="0" smtClean="0"/>
              <a:t>Thanks.</a:t>
            </a:r>
            <a:endParaRPr kumimoji="0" lang="en-US" sz="2000" b="0" i="0" u="none" strike="noStrike" kern="1200" cap="none" spc="0" normalizeH="0" baseline="0" noProof="0" dirty="0">
              <a:ln>
                <a:noFill/>
              </a:ln>
              <a:solidFill>
                <a:schemeClr val="tx1"/>
              </a:solidFill>
              <a:effectLst/>
              <a:uLnTx/>
              <a:uFillTx/>
              <a:latin typeface="+mn-lt"/>
              <a:ea typeface="+mn-ea"/>
              <a:cs typeface="+mn-cs"/>
            </a:endParaRPr>
          </a:p>
        </p:txBody>
      </p:sp>
      <p:pic>
        <p:nvPicPr>
          <p:cNvPr id="11" name="Picture 10" descr="B105m1.jpg"/>
          <p:cNvPicPr>
            <a:picLocks noChangeAspect="1"/>
          </p:cNvPicPr>
          <p:nvPr/>
        </p:nvPicPr>
        <p:blipFill>
          <a:blip r:embed="rId3" cstate="print"/>
          <a:stretch>
            <a:fillRect/>
          </a:stretch>
        </p:blipFill>
        <p:spPr>
          <a:xfrm>
            <a:off x="3657600" y="4191000"/>
            <a:ext cx="5257800" cy="1237129"/>
          </a:xfrm>
          <a:prstGeom prst="rect">
            <a:avLst/>
          </a:prstGeom>
        </p:spPr>
      </p:pic>
      <p:pic>
        <p:nvPicPr>
          <p:cNvPr id="12" name="Picture 11" descr="zztoadyP7263130ak1.jpg"/>
          <p:cNvPicPr>
            <a:picLocks noChangeAspect="1"/>
          </p:cNvPicPr>
          <p:nvPr/>
        </p:nvPicPr>
        <p:blipFill>
          <a:blip r:embed="rId4" cstate="print"/>
          <a:srcRect t="19067" b="11562"/>
          <a:stretch>
            <a:fillRect/>
          </a:stretch>
        </p:blipFill>
        <p:spPr>
          <a:xfrm>
            <a:off x="685800" y="4038600"/>
            <a:ext cx="2819400" cy="1371600"/>
          </a:xfrm>
          <a:prstGeom prst="rect">
            <a:avLst/>
          </a:prstGeom>
        </p:spPr>
      </p:pic>
      <p:pic>
        <p:nvPicPr>
          <p:cNvPr id="6" name="Picture 5" descr="DSC_0374ak1.jpg"/>
          <p:cNvPicPr>
            <a:picLocks noChangeAspect="1"/>
          </p:cNvPicPr>
          <p:nvPr/>
        </p:nvPicPr>
        <p:blipFill>
          <a:blip r:embed="rId5" cstate="print"/>
          <a:stretch>
            <a:fillRect/>
          </a:stretch>
        </p:blipFill>
        <p:spPr>
          <a:xfrm>
            <a:off x="685800" y="1295400"/>
            <a:ext cx="3810000" cy="2530522"/>
          </a:xfrm>
          <a:prstGeom prst="rect">
            <a:avLst/>
          </a:prstGeom>
        </p:spPr>
      </p:pic>
      <p:pic>
        <p:nvPicPr>
          <p:cNvPr id="8" name="Picture 7" descr="DSC_0175ak1.jpg"/>
          <p:cNvPicPr>
            <a:picLocks noChangeAspect="1"/>
          </p:cNvPicPr>
          <p:nvPr/>
        </p:nvPicPr>
        <p:blipFill>
          <a:blip r:embed="rId6" cstate="print"/>
          <a:stretch>
            <a:fillRect/>
          </a:stretch>
        </p:blipFill>
        <p:spPr>
          <a:xfrm>
            <a:off x="4648200" y="990600"/>
            <a:ext cx="4191000" cy="2948789"/>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43200" y="3048000"/>
            <a:ext cx="3886200" cy="2514600"/>
          </a:xfrm>
        </p:spPr>
        <p:txBody>
          <a:bodyPr>
            <a:normAutofit/>
          </a:bodyPr>
          <a:lstStyle/>
          <a:p>
            <a:r>
              <a:rPr lang="en-US" sz="3200" dirty="0" smtClean="0"/>
              <a:t>.</a:t>
            </a:r>
          </a:p>
        </p:txBody>
      </p:sp>
      <p:sp>
        <p:nvSpPr>
          <p:cNvPr id="9" name="Title 1"/>
          <p:cNvSpPr>
            <a:spLocks noGrp="1"/>
          </p:cNvSpPr>
          <p:nvPr>
            <p:ph type="ctrTitle"/>
          </p:nvPr>
        </p:nvSpPr>
        <p:spPr>
          <a:xfrm>
            <a:off x="685800" y="228600"/>
            <a:ext cx="7772400" cy="762000"/>
          </a:xfrm>
        </p:spPr>
        <p:txBody>
          <a:bodyPr/>
          <a:lstStyle/>
          <a:p>
            <a:r>
              <a:rPr lang="en-US" dirty="0" smtClean="0"/>
              <a:t>Water of convenience</a:t>
            </a:r>
            <a:endParaRPr lang="en-US" dirty="0"/>
          </a:p>
        </p:txBody>
      </p:sp>
      <p:pic>
        <p:nvPicPr>
          <p:cNvPr id="8" name="Picture 7" descr="isDPOZEYRY.jpg"/>
          <p:cNvPicPr>
            <a:picLocks noChangeAspect="1"/>
          </p:cNvPicPr>
          <p:nvPr/>
        </p:nvPicPr>
        <p:blipFill>
          <a:blip r:embed="rId3" cstate="print"/>
          <a:stretch>
            <a:fillRect/>
          </a:stretch>
        </p:blipFill>
        <p:spPr>
          <a:xfrm>
            <a:off x="2438400" y="1447800"/>
            <a:ext cx="5105400" cy="5105400"/>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114800" y="5638800"/>
            <a:ext cx="2971800" cy="990600"/>
          </a:xfrm>
        </p:spPr>
        <p:txBody>
          <a:bodyPr>
            <a:normAutofit fontScale="77500" lnSpcReduction="20000"/>
          </a:bodyPr>
          <a:lstStyle/>
          <a:p>
            <a:endParaRPr lang="en-US" sz="3200" dirty="0" smtClean="0"/>
          </a:p>
          <a:p>
            <a:endParaRPr lang="en-US" sz="3200" dirty="0" smtClean="0"/>
          </a:p>
          <a:p>
            <a:r>
              <a:rPr lang="en-US" sz="2400" dirty="0" smtClean="0"/>
              <a:t>…or starved.</a:t>
            </a:r>
            <a:endParaRPr lang="en-US" sz="2400" dirty="0"/>
          </a:p>
        </p:txBody>
      </p:sp>
      <p:sp>
        <p:nvSpPr>
          <p:cNvPr id="9" name="Title 1"/>
          <p:cNvSpPr>
            <a:spLocks noGrp="1"/>
          </p:cNvSpPr>
          <p:nvPr>
            <p:ph type="ctrTitle"/>
          </p:nvPr>
        </p:nvSpPr>
        <p:spPr>
          <a:xfrm>
            <a:off x="685800" y="228600"/>
            <a:ext cx="7772400" cy="762000"/>
          </a:xfrm>
        </p:spPr>
        <p:txBody>
          <a:bodyPr/>
          <a:lstStyle/>
          <a:p>
            <a:r>
              <a:rPr lang="en-US" dirty="0" smtClean="0"/>
              <a:t>Water of Necessity</a:t>
            </a:r>
            <a:endParaRPr lang="en-US" dirty="0"/>
          </a:p>
        </p:txBody>
      </p:sp>
      <p:pic>
        <p:nvPicPr>
          <p:cNvPr id="10" name="Picture 9" descr="hydroP8149106ak1.jpg"/>
          <p:cNvPicPr>
            <a:picLocks noChangeAspect="1"/>
          </p:cNvPicPr>
          <p:nvPr/>
        </p:nvPicPr>
        <p:blipFill>
          <a:blip r:embed="rId3" cstate="print"/>
          <a:stretch>
            <a:fillRect/>
          </a:stretch>
        </p:blipFill>
        <p:spPr>
          <a:xfrm>
            <a:off x="3429000" y="990600"/>
            <a:ext cx="5486400" cy="4114800"/>
          </a:xfrm>
          <a:prstGeom prst="rect">
            <a:avLst/>
          </a:prstGeom>
        </p:spPr>
      </p:pic>
      <p:pic>
        <p:nvPicPr>
          <p:cNvPr id="11" name="Picture 10" descr="hydroP8149112ak1.jpg"/>
          <p:cNvPicPr>
            <a:picLocks noChangeAspect="1"/>
          </p:cNvPicPr>
          <p:nvPr/>
        </p:nvPicPr>
        <p:blipFill>
          <a:blip r:embed="rId4" cstate="print"/>
          <a:stretch>
            <a:fillRect/>
          </a:stretch>
        </p:blipFill>
        <p:spPr>
          <a:xfrm>
            <a:off x="1143000" y="4419600"/>
            <a:ext cx="2895600" cy="2171700"/>
          </a:xfrm>
          <a:prstGeom prst="rect">
            <a:avLst/>
          </a:prstGeom>
        </p:spPr>
      </p:pic>
      <p:sp>
        <p:nvSpPr>
          <p:cNvPr id="12" name="Subtitle 2"/>
          <p:cNvSpPr txBox="1">
            <a:spLocks/>
          </p:cNvSpPr>
          <p:nvPr/>
        </p:nvSpPr>
        <p:spPr>
          <a:xfrm>
            <a:off x="838200" y="1143000"/>
            <a:ext cx="7772400" cy="2971800"/>
          </a:xfrm>
          <a:prstGeom prst="rect">
            <a:avLst/>
          </a:prstGeom>
        </p:spPr>
        <p:txBody>
          <a:bodyPr vert="horz" lIns="100584" tIns="45720" anchor="b">
            <a:normAutofit/>
          </a:bodyPr>
          <a:lstStyle/>
          <a:p>
            <a:pPr marL="0" marR="0" lvl="0" indent="0" algn="l" defTabSz="914400" rtl="0" eaLnBrk="1" fontAlgn="auto" latinLnBrk="0" hangingPunct="1">
              <a:lnSpc>
                <a:spcPct val="100000"/>
              </a:lnSpc>
              <a:spcBef>
                <a:spcPts val="0"/>
              </a:spcBef>
              <a:spcAft>
                <a:spcPts val="0"/>
              </a:spcAft>
              <a:buClr>
                <a:schemeClr val="tx2"/>
              </a:buClr>
              <a:buSzPct val="95000"/>
              <a:buFont typeface="Wingdings"/>
              <a:buNone/>
              <a:tabLst/>
              <a:defRPr/>
            </a:pPr>
            <a:r>
              <a:rPr kumimoji="0" lang="en-US" sz="3200" b="0" i="0" u="none" strike="noStrike" kern="1200" cap="none" spc="0" normalizeH="0" baseline="0" noProof="0" smtClean="0">
                <a:ln>
                  <a:noFill/>
                </a:ln>
                <a:solidFill>
                  <a:schemeClr val="tx1"/>
                </a:solidFill>
                <a:effectLst/>
                <a:uLnTx/>
                <a:uFillTx/>
                <a:latin typeface="+mn-lt"/>
                <a:ea typeface="+mn-ea"/>
                <a:cs typeface="+mn-cs"/>
              </a:rPr>
              <a:t>Chemistry</a:t>
            </a:r>
          </a:p>
          <a:p>
            <a:pPr marL="0" marR="0" lvl="0" indent="0" algn="l" defTabSz="914400" rtl="0" eaLnBrk="1" fontAlgn="auto" latinLnBrk="0" hangingPunct="1">
              <a:lnSpc>
                <a:spcPct val="100000"/>
              </a:lnSpc>
              <a:spcBef>
                <a:spcPts val="0"/>
              </a:spcBef>
              <a:spcAft>
                <a:spcPts val="0"/>
              </a:spcAft>
              <a:buClr>
                <a:schemeClr val="tx2"/>
              </a:buClr>
              <a:buSzPct val="95000"/>
              <a:buFont typeface="Wingdings"/>
              <a:buNone/>
              <a:tabLst/>
              <a:defRPr/>
            </a:pPr>
            <a:r>
              <a:rPr kumimoji="0" lang="en-US" sz="3200" b="0" i="0" u="none" strike="noStrike" kern="1200" cap="none" spc="0" normalizeH="0" baseline="0" noProof="0" smtClean="0">
                <a:ln>
                  <a:noFill/>
                </a:ln>
                <a:solidFill>
                  <a:schemeClr val="tx1"/>
                </a:solidFill>
                <a:effectLst/>
                <a:uLnTx/>
                <a:uFillTx/>
                <a:latin typeface="+mn-lt"/>
                <a:ea typeface="+mn-ea"/>
                <a:cs typeface="+mn-cs"/>
              </a:rPr>
              <a:t>Paste Coating</a:t>
            </a:r>
          </a:p>
          <a:p>
            <a:pPr marL="0" marR="0" lvl="0" indent="0" algn="l" defTabSz="914400" rtl="0" eaLnBrk="1" fontAlgn="auto" latinLnBrk="0" hangingPunct="1">
              <a:lnSpc>
                <a:spcPct val="100000"/>
              </a:lnSpc>
              <a:spcBef>
                <a:spcPts val="0"/>
              </a:spcBef>
              <a:spcAft>
                <a:spcPts val="0"/>
              </a:spcAft>
              <a:buClr>
                <a:schemeClr val="tx2"/>
              </a:buClr>
              <a:buSzPct val="95000"/>
              <a:buFont typeface="Wingdings"/>
              <a:buNone/>
              <a:tabLst/>
              <a:defRPr/>
            </a:pPr>
            <a:r>
              <a:rPr kumimoji="0" lang="en-US" sz="3200" b="0" i="0" u="none" strike="noStrike" kern="1200" cap="none" spc="0" normalizeH="0" baseline="0" noProof="0" smtClean="0">
                <a:ln>
                  <a:noFill/>
                </a:ln>
                <a:solidFill>
                  <a:schemeClr val="tx1"/>
                </a:solidFill>
                <a:effectLst/>
                <a:uLnTx/>
                <a:uFillTx/>
                <a:latin typeface="+mn-lt"/>
                <a:ea typeface="+mn-ea"/>
                <a:cs typeface="+mn-cs"/>
              </a:rPr>
              <a:t>Paste Bridge</a:t>
            </a:r>
          </a:p>
          <a:p>
            <a:pPr marL="0" marR="0" lvl="0" indent="0" algn="l" defTabSz="914400" rtl="0" eaLnBrk="1" fontAlgn="auto" latinLnBrk="0" hangingPunct="1">
              <a:lnSpc>
                <a:spcPct val="100000"/>
              </a:lnSpc>
              <a:spcBef>
                <a:spcPts val="0"/>
              </a:spcBef>
              <a:spcAft>
                <a:spcPts val="0"/>
              </a:spcAft>
              <a:buClr>
                <a:schemeClr val="tx2"/>
              </a:buClr>
              <a:buSzPct val="95000"/>
              <a:buFont typeface="Wingdings"/>
              <a:buNone/>
              <a:tabLst/>
              <a:defRPr/>
            </a:pPr>
            <a:r>
              <a:rPr kumimoji="0" lang="en-US" sz="3200" b="0" i="0" u="none" strike="noStrike" kern="1200" cap="none" spc="0" normalizeH="0" baseline="0" noProof="0" smtClean="0">
                <a:ln>
                  <a:noFill/>
                </a:ln>
                <a:solidFill>
                  <a:schemeClr val="tx1"/>
                </a:solidFill>
                <a:effectLst/>
                <a:uLnTx/>
                <a:uFillTx/>
                <a:latin typeface="+mn-lt"/>
                <a:ea typeface="+mn-ea"/>
                <a:cs typeface="+mn-cs"/>
              </a:rPr>
              <a:t>Lubricity</a:t>
            </a:r>
          </a:p>
          <a:p>
            <a:pPr marL="0" marR="0" lvl="0" indent="0" algn="l" defTabSz="914400" rtl="0" eaLnBrk="1" fontAlgn="auto" latinLnBrk="0" hangingPunct="1">
              <a:lnSpc>
                <a:spcPct val="100000"/>
              </a:lnSpc>
              <a:spcBef>
                <a:spcPts val="0"/>
              </a:spcBef>
              <a:spcAft>
                <a:spcPts val="0"/>
              </a:spcAft>
              <a:buClr>
                <a:schemeClr val="tx2"/>
              </a:buClr>
              <a:buSzPct val="95000"/>
              <a:buFont typeface="Wingdings"/>
              <a:buNone/>
              <a:tabLst/>
              <a:defRPr/>
            </a:pPr>
            <a:endParaRPr kumimoji="0" lang="en-US" sz="3200" b="0" i="0" u="none" strike="noStrike" kern="1200" cap="none" spc="0" normalizeH="0" baseline="0" noProof="0" smtClean="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tx2"/>
              </a:buClr>
              <a:buSzPct val="95000"/>
              <a:buFont typeface="Wingdings"/>
              <a:buNone/>
              <a:tabLst/>
              <a:defRPr/>
            </a:pPr>
            <a:endParaRPr kumimoji="0" lang="en-US" sz="20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66800" y="5410200"/>
            <a:ext cx="6858000" cy="1066800"/>
          </a:xfrm>
        </p:spPr>
        <p:txBody>
          <a:bodyPr>
            <a:normAutofit/>
          </a:bodyPr>
          <a:lstStyle/>
          <a:p>
            <a:r>
              <a:rPr lang="en-US" sz="3200" dirty="0" smtClean="0"/>
              <a:t>The new age of Modern Pervious.</a:t>
            </a:r>
          </a:p>
        </p:txBody>
      </p:sp>
      <p:sp>
        <p:nvSpPr>
          <p:cNvPr id="9" name="Title 1"/>
          <p:cNvSpPr>
            <a:spLocks noGrp="1"/>
          </p:cNvSpPr>
          <p:nvPr>
            <p:ph type="ctrTitle"/>
          </p:nvPr>
        </p:nvSpPr>
        <p:spPr>
          <a:xfrm>
            <a:off x="685800" y="228600"/>
            <a:ext cx="7772400" cy="762000"/>
          </a:xfrm>
        </p:spPr>
        <p:txBody>
          <a:bodyPr/>
          <a:lstStyle/>
          <a:p>
            <a:r>
              <a:rPr lang="en-US" dirty="0" smtClean="0"/>
              <a:t>2009</a:t>
            </a:r>
            <a:endParaRPr lang="en-US" dirty="0"/>
          </a:p>
        </p:txBody>
      </p:sp>
      <p:pic>
        <p:nvPicPr>
          <p:cNvPr id="5" name="Picture 4" descr="bun424 203ak1.jpg"/>
          <p:cNvPicPr>
            <a:picLocks noChangeAspect="1"/>
          </p:cNvPicPr>
          <p:nvPr/>
        </p:nvPicPr>
        <p:blipFill>
          <a:blip r:embed="rId3" cstate="print"/>
          <a:stretch>
            <a:fillRect/>
          </a:stretch>
        </p:blipFill>
        <p:spPr>
          <a:xfrm>
            <a:off x="2286000" y="228600"/>
            <a:ext cx="6617807" cy="5289536"/>
          </a:xfrm>
          <a:prstGeom prst="rect">
            <a:avLst/>
          </a:prstGeom>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Metro</Template>
  <TotalTime>3457</TotalTime>
  <Words>4085</Words>
  <Application>Microsoft Office PowerPoint</Application>
  <PresentationFormat>On-screen Show (4:3)</PresentationFormat>
  <Paragraphs>350</Paragraphs>
  <Slides>66</Slides>
  <Notes>66</Notes>
  <HiddenSlides>0</HiddenSlides>
  <MMClips>0</MMClips>
  <ScaleCrop>false</ScaleCrop>
  <HeadingPairs>
    <vt:vector size="4" baseType="variant">
      <vt:variant>
        <vt:lpstr>Theme</vt:lpstr>
      </vt:variant>
      <vt:variant>
        <vt:i4>1</vt:i4>
      </vt:variant>
      <vt:variant>
        <vt:lpstr>Slide Titles</vt:lpstr>
      </vt:variant>
      <vt:variant>
        <vt:i4>66</vt:i4>
      </vt:variant>
    </vt:vector>
  </HeadingPairs>
  <TitlesOfParts>
    <vt:vector size="67" baseType="lpstr">
      <vt:lpstr>Metro</vt:lpstr>
      <vt:lpstr>Always Advancing Pervious</vt:lpstr>
      <vt:lpstr>intro</vt:lpstr>
      <vt:lpstr>No Fines</vt:lpstr>
      <vt:lpstr>Emerging markets</vt:lpstr>
      <vt:lpstr>Modern pervious concrete</vt:lpstr>
      <vt:lpstr>More?</vt:lpstr>
      <vt:lpstr>Water of convenience</vt:lpstr>
      <vt:lpstr>Water of Necessity</vt:lpstr>
      <vt:lpstr>2009</vt:lpstr>
      <vt:lpstr>Perv camp</vt:lpstr>
      <vt:lpstr>Freeze resistant</vt:lpstr>
      <vt:lpstr>Salt Belt, 2013-14</vt:lpstr>
      <vt:lpstr>Salt Belt, 2013-14</vt:lpstr>
      <vt:lpstr>Salt Belt, 2013-14</vt:lpstr>
      <vt:lpstr>Salt Belt, 2013-14</vt:lpstr>
      <vt:lpstr>Salt Belt, 2013-14</vt:lpstr>
      <vt:lpstr>Salt Belt, 2013-14</vt:lpstr>
      <vt:lpstr>Generic Pervious</vt:lpstr>
      <vt:lpstr>Generic Pervious</vt:lpstr>
      <vt:lpstr>Air?  Or, not to air?</vt:lpstr>
      <vt:lpstr>Value added pervious,  top three components.  </vt:lpstr>
      <vt:lpstr>Innovations</vt:lpstr>
      <vt:lpstr>Innovations</vt:lpstr>
      <vt:lpstr>Innovations</vt:lpstr>
      <vt:lpstr>Innovations</vt:lpstr>
      <vt:lpstr>Innovations</vt:lpstr>
      <vt:lpstr>Aggregate properties</vt:lpstr>
      <vt:lpstr>Wet voids</vt:lpstr>
      <vt:lpstr>Panable Pervious from troublesome aggregate</vt:lpstr>
      <vt:lpstr>Especially special products</vt:lpstr>
      <vt:lpstr>Specialty aggregate</vt:lpstr>
      <vt:lpstr>Pretty, smooth</vt:lpstr>
      <vt:lpstr>Pretty, colorful</vt:lpstr>
      <vt:lpstr>Pretty, erotic</vt:lpstr>
      <vt:lpstr>Own it</vt:lpstr>
      <vt:lpstr>Slide 36</vt:lpstr>
      <vt:lpstr>The modulus of gnarly</vt:lpstr>
      <vt:lpstr>traffic</vt:lpstr>
      <vt:lpstr>load</vt:lpstr>
      <vt:lpstr>Density</vt:lpstr>
      <vt:lpstr>Motorized pan float</vt:lpstr>
      <vt:lpstr>infiltration</vt:lpstr>
      <vt:lpstr>strength</vt:lpstr>
      <vt:lpstr>abrasion</vt:lpstr>
      <vt:lpstr>Cylinder compaction</vt:lpstr>
      <vt:lpstr>Cylinder compaction</vt:lpstr>
      <vt:lpstr>abrasion</vt:lpstr>
      <vt:lpstr>Hardened density</vt:lpstr>
      <vt:lpstr>Fresh Density</vt:lpstr>
      <vt:lpstr>observations</vt:lpstr>
      <vt:lpstr>slump</vt:lpstr>
      <vt:lpstr>joints</vt:lpstr>
      <vt:lpstr>joints</vt:lpstr>
      <vt:lpstr>Silt catchers</vt:lpstr>
      <vt:lpstr>Silt catchers</vt:lpstr>
      <vt:lpstr>Grouted surfaces</vt:lpstr>
      <vt:lpstr>Grouted surfaces</vt:lpstr>
      <vt:lpstr>Slide 58</vt:lpstr>
      <vt:lpstr>Slide 59</vt:lpstr>
      <vt:lpstr>Slide 60</vt:lpstr>
      <vt:lpstr>Slide 61</vt:lpstr>
      <vt:lpstr>Slide 62</vt:lpstr>
      <vt:lpstr>Slide 63</vt:lpstr>
      <vt:lpstr>Slide 64</vt:lpstr>
      <vt:lpstr>Slide 65</vt:lpstr>
      <vt:lpstr>Slide 66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Always Advancing Pervious</dc:title>
  <dc:creator>David</dc:creator>
  <cp:lastModifiedBy>David</cp:lastModifiedBy>
  <cp:revision>222</cp:revision>
  <dcterms:created xsi:type="dcterms:W3CDTF">2014-03-25T00:57:15Z</dcterms:created>
  <dcterms:modified xsi:type="dcterms:W3CDTF">2014-11-12T21:12:35Z</dcterms:modified>
</cp:coreProperties>
</file>